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274" r:id="rId2"/>
    <p:sldId id="500" r:id="rId3"/>
    <p:sldId id="501" r:id="rId4"/>
    <p:sldId id="502" r:id="rId5"/>
    <p:sldId id="497" r:id="rId6"/>
    <p:sldId id="498" r:id="rId7"/>
    <p:sldId id="484" r:id="rId8"/>
    <p:sldId id="477" r:id="rId9"/>
    <p:sldId id="478" r:id="rId10"/>
    <p:sldId id="479" r:id="rId11"/>
    <p:sldId id="480" r:id="rId12"/>
    <p:sldId id="481" r:id="rId13"/>
    <p:sldId id="482" r:id="rId14"/>
    <p:sldId id="499" r:id="rId15"/>
    <p:sldId id="494" r:id="rId16"/>
    <p:sldId id="495" r:id="rId17"/>
    <p:sldId id="483" r:id="rId18"/>
    <p:sldId id="485" r:id="rId19"/>
    <p:sldId id="486" r:id="rId20"/>
    <p:sldId id="458" r:id="rId21"/>
    <p:sldId id="459" r:id="rId22"/>
    <p:sldId id="488" r:id="rId23"/>
    <p:sldId id="490" r:id="rId24"/>
    <p:sldId id="489" r:id="rId25"/>
    <p:sldId id="491" r:id="rId26"/>
    <p:sldId id="492" r:id="rId27"/>
    <p:sldId id="493" r:id="rId28"/>
    <p:sldId id="496" r:id="rId29"/>
    <p:sldId id="487" r:id="rId30"/>
    <p:sldId id="438" r:id="rId31"/>
    <p:sldId id="442" r:id="rId32"/>
    <p:sldId id="443" r:id="rId33"/>
    <p:sldId id="444" r:id="rId34"/>
    <p:sldId id="445" r:id="rId35"/>
    <p:sldId id="446" r:id="rId36"/>
    <p:sldId id="447" r:id="rId37"/>
    <p:sldId id="449" r:id="rId38"/>
    <p:sldId id="448" r:id="rId39"/>
    <p:sldId id="455" r:id="rId40"/>
    <p:sldId id="450" r:id="rId41"/>
    <p:sldId id="451" r:id="rId42"/>
    <p:sldId id="452" r:id="rId43"/>
    <p:sldId id="453" r:id="rId44"/>
    <p:sldId id="454" r:id="rId45"/>
    <p:sldId id="440" r:id="rId46"/>
    <p:sldId id="456" r:id="rId47"/>
    <p:sldId id="460" r:id="rId48"/>
    <p:sldId id="474" r:id="rId49"/>
    <p:sldId id="475" r:id="rId50"/>
    <p:sldId id="476" r:id="rId51"/>
    <p:sldId id="471" r:id="rId52"/>
    <p:sldId id="472" r:id="rId53"/>
    <p:sldId id="473" r:id="rId54"/>
    <p:sldId id="461" r:id="rId55"/>
    <p:sldId id="463" r:id="rId56"/>
    <p:sldId id="468" r:id="rId57"/>
    <p:sldId id="469" r:id="rId58"/>
    <p:sldId id="462" r:id="rId59"/>
    <p:sldId id="464" r:id="rId60"/>
    <p:sldId id="466" r:id="rId61"/>
    <p:sldId id="465" r:id="rId62"/>
    <p:sldId id="467" r:id="rId63"/>
    <p:sldId id="470" r:id="rId64"/>
    <p:sldId id="441" r:id="rId65"/>
    <p:sldId id="439" r:id="rId66"/>
    <p:sldId id="275" r:id="rId67"/>
    <p:sldId id="282" r:id="rId68"/>
    <p:sldId id="276" r:id="rId69"/>
    <p:sldId id="278" r:id="rId70"/>
    <p:sldId id="279" r:id="rId71"/>
    <p:sldId id="280" r:id="rId72"/>
    <p:sldId id="283" r:id="rId73"/>
    <p:sldId id="284" r:id="rId74"/>
    <p:sldId id="430" r:id="rId75"/>
    <p:sldId id="428" r:id="rId76"/>
    <p:sldId id="432" r:id="rId77"/>
    <p:sldId id="433" r:id="rId78"/>
    <p:sldId id="434" r:id="rId79"/>
    <p:sldId id="435" r:id="rId80"/>
    <p:sldId id="436" r:id="rId81"/>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9"/>
    <a:srgbClr val="5174E2"/>
    <a:srgbClr val="002774"/>
    <a:srgbClr val="003DB8"/>
    <a:srgbClr val="297FD5"/>
    <a:srgbClr val="405395"/>
    <a:srgbClr val="593E86"/>
    <a:srgbClr val="281C3C"/>
    <a:srgbClr val="4A336F"/>
    <a:srgbClr val="3A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AEBBF-5F0B-4FEE-B0CA-430F9C999544}" v="116" dt="2022-03-05T18:02:59.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74971" autoAdjust="0"/>
  </p:normalViewPr>
  <p:slideViewPr>
    <p:cSldViewPr snapToGrid="0">
      <p:cViewPr>
        <p:scale>
          <a:sx n="75" d="100"/>
          <a:sy n="75" d="100"/>
        </p:scale>
        <p:origin x="54" y="54"/>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06/03/65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06/03/65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 | FULL STACK</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6358881"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SERVICE | COPY RIGHT @ 2022</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isingroupap01.sharepoint.com/:x:/s/ITM/EdGCycUJhoVJvGWKfUm5Y-EBog7ZRNksxqD2dvF-bVD6Ow?e=cWxm0h" TargetMode="Externa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127.0.0.1:8000/api/report_budget_checking_obj/doc_num=F400&amp;start_date=20190101&amp;end_date=20220225&amp;max_record=100/doc_type=0" TargetMode="Externa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hyperlink" Target="http://127.0.0.1:8000/api/report_budget_checking_obj/doc_num=F400&amp;start_date=20190101&amp;end_date=20220225&amp;max_record=100/doc_type=0" TargetMode="External"/><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hyperlink" Target="http://knowledge7.com/training/courses/effective-series/effective-git" TargetMode="External"/><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hyperlink" Target="http://127.0.0.1/8000" TargetMode="Externa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github/gitignore"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mditech.net/laravel-tutorial/" TargetMode="External"/><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openclipart.org/detail/110/red-square-error-warning-icon-by-molumen" TargetMode="External"/><Relationship Id="rId5" Type="http://schemas.openxmlformats.org/officeDocument/2006/relationships/image" Target="../media/image11.png"/><Relationship Id="rId4" Type="http://schemas.openxmlformats.org/officeDocument/2006/relationships/hyperlink" Target="http://www.pngall.com/success-png"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hyperlink" Target="http://127.0.0.1:8000/"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blog.tommyku.com/blog/using-laravel-resource-controller-with-angularjs-ngresource/"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3DCC-07BF-48DF-874F-C9B119E2EE42}"/>
              </a:ext>
            </a:extLst>
          </p:cNvPr>
          <p:cNvSpPr>
            <a:spLocks noGrp="1"/>
          </p:cNvSpPr>
          <p:nvPr>
            <p:ph type="title"/>
          </p:nvPr>
        </p:nvSpPr>
        <p:spPr/>
        <p:txBody>
          <a:bodyPr/>
          <a:lstStyle/>
          <a:p>
            <a:r>
              <a:rPr lang="en-US" dirty="0"/>
              <a:t>Step to dev for Store Procedure</a:t>
            </a:r>
            <a:endParaRPr lang="th-TH" dirty="0"/>
          </a:p>
        </p:txBody>
      </p:sp>
      <p:sp>
        <p:nvSpPr>
          <p:cNvPr id="3" name="Rectangle 2">
            <a:extLst>
              <a:ext uri="{FF2B5EF4-FFF2-40B4-BE49-F238E27FC236}">
                <a16:creationId xmlns:a16="http://schemas.microsoft.com/office/drawing/2014/main" id="{C446DA53-BF83-4BDF-8D9B-D0901E4FF25C}"/>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1800" dirty="0">
                <a:solidFill>
                  <a:schemeClr val="tx1"/>
                </a:solidFill>
              </a:rPr>
              <a:t>Read and Update spec in Excel Online: </a:t>
            </a:r>
            <a:r>
              <a:rPr lang="en-US" sz="1200" dirty="0">
                <a:hlinkClick r:id="rId2"/>
              </a:rPr>
              <a:t>WEB_IT_OPERATION_SELF-SERVICE_20211222.xlsx</a:t>
            </a:r>
            <a:endParaRPr lang="en-US" sz="1800" dirty="0">
              <a:solidFill>
                <a:schemeClr val="tx1"/>
              </a:solidFill>
            </a:endParaRPr>
          </a:p>
          <a:p>
            <a:pPr marL="514350" indent="-514350">
              <a:buAutoNum type="arabicPeriod"/>
            </a:pPr>
            <a:r>
              <a:rPr lang="en-US" sz="1800" dirty="0">
                <a:solidFill>
                  <a:schemeClr val="tx1"/>
                </a:solidFill>
              </a:rPr>
              <a:t>Make SQL file e.g., database/</a:t>
            </a:r>
            <a:r>
              <a:rPr lang="en-US" sz="1800" dirty="0" err="1">
                <a:solidFill>
                  <a:schemeClr val="tx1"/>
                </a:solidFill>
              </a:rPr>
              <a:t>sqlqueries</a:t>
            </a:r>
            <a:r>
              <a:rPr lang="en-US" sz="1800" dirty="0">
                <a:solidFill>
                  <a:schemeClr val="tx1"/>
                </a:solidFill>
              </a:rPr>
              <a:t>/</a:t>
            </a:r>
            <a:r>
              <a:rPr lang="en-US" sz="1800" dirty="0" err="1">
                <a:solidFill>
                  <a:schemeClr val="tx1"/>
                </a:solidFill>
              </a:rPr>
              <a:t>mssql</a:t>
            </a:r>
            <a:r>
              <a:rPr lang="en-US" sz="1800" dirty="0">
                <a:solidFill>
                  <a:schemeClr val="tx1"/>
                </a:solidFill>
              </a:rPr>
              <a:t>-</a:t>
            </a:r>
            <a:r>
              <a:rPr lang="en-US" sz="1800" dirty="0" err="1">
                <a:solidFill>
                  <a:schemeClr val="tx1"/>
                </a:solidFill>
              </a:rPr>
              <a:t>sp</a:t>
            </a:r>
            <a:r>
              <a:rPr lang="en-US" sz="1800" dirty="0">
                <a:solidFill>
                  <a:schemeClr val="tx1"/>
                </a:solidFill>
              </a:rPr>
              <a:t>-report</a:t>
            </a:r>
          </a:p>
          <a:p>
            <a:pPr marL="514350" indent="-514350">
              <a:buAutoNum type="arabicPeriod"/>
            </a:pPr>
            <a:r>
              <a:rPr lang="en-US" sz="1800" dirty="0">
                <a:solidFill>
                  <a:schemeClr val="tx1"/>
                </a:solidFill>
              </a:rPr>
              <a:t>Create Store procedure  on SQL Management studio</a:t>
            </a:r>
          </a:p>
          <a:p>
            <a:pPr marL="514350" indent="-514350">
              <a:buAutoNum type="arabicPeriod"/>
            </a:pPr>
            <a:r>
              <a:rPr lang="en-US" sz="1800" dirty="0">
                <a:solidFill>
                  <a:schemeClr val="tx1"/>
                </a:solidFill>
              </a:rPr>
              <a:t>Test on SQL Management studio</a:t>
            </a:r>
          </a:p>
          <a:p>
            <a:pPr marL="514350" indent="-514350">
              <a:buAutoNum type="arabicPeriod"/>
            </a:pPr>
            <a:r>
              <a:rPr lang="en-US" sz="1800" dirty="0">
                <a:solidFill>
                  <a:schemeClr val="tx1"/>
                </a:solidFill>
              </a:rPr>
              <a:t>Push code to git</a:t>
            </a:r>
          </a:p>
          <a:p>
            <a:endParaRPr lang="en-US" sz="1800" dirty="0">
              <a:solidFill>
                <a:schemeClr val="tx1"/>
              </a:solidFill>
            </a:endParaRPr>
          </a:p>
          <a:p>
            <a:r>
              <a:rPr lang="en-US" sz="1800" dirty="0">
                <a:solidFill>
                  <a:schemeClr val="tx1"/>
                </a:solidFill>
              </a:rPr>
              <a:t>Note.</a:t>
            </a:r>
          </a:p>
          <a:p>
            <a:pPr marL="514350" indent="-514350">
              <a:buAutoNum type="alphaUcPeriod"/>
            </a:pPr>
            <a:r>
              <a:rPr lang="en-US" sz="1800" dirty="0">
                <a:solidFill>
                  <a:schemeClr val="tx1"/>
                </a:solidFill>
              </a:rPr>
              <a:t>Put sample code in bottom</a:t>
            </a:r>
          </a:p>
          <a:p>
            <a:pPr marL="514350" indent="-514350">
              <a:buAutoNum type="alphaUcPeriod"/>
            </a:pPr>
            <a:r>
              <a:rPr lang="en-US" sz="1800" dirty="0">
                <a:solidFill>
                  <a:schemeClr val="tx1"/>
                </a:solidFill>
              </a:rPr>
              <a:t>Basic Parameters are </a:t>
            </a:r>
            <a:r>
              <a:rPr lang="en-US" sz="1800" dirty="0" err="1">
                <a:solidFill>
                  <a:schemeClr val="tx1"/>
                </a:solidFill>
              </a:rPr>
              <a:t>start_date</a:t>
            </a:r>
            <a:r>
              <a:rPr lang="en-US" sz="1800" dirty="0">
                <a:solidFill>
                  <a:schemeClr val="tx1"/>
                </a:solidFill>
              </a:rPr>
              <a:t>, </a:t>
            </a:r>
            <a:r>
              <a:rPr lang="en-US" sz="1800" dirty="0" err="1">
                <a:solidFill>
                  <a:schemeClr val="tx1"/>
                </a:solidFill>
              </a:rPr>
              <a:t>end_date</a:t>
            </a:r>
            <a:r>
              <a:rPr lang="en-US" sz="1800" dirty="0">
                <a:solidFill>
                  <a:schemeClr val="tx1"/>
                </a:solidFill>
              </a:rPr>
              <a:t>, </a:t>
            </a:r>
            <a:r>
              <a:rPr lang="en-US" sz="1800" dirty="0" err="1">
                <a:solidFill>
                  <a:schemeClr val="tx1"/>
                </a:solidFill>
              </a:rPr>
              <a:t>doc_num</a:t>
            </a:r>
            <a:r>
              <a:rPr lang="en-US" sz="1800" dirty="0">
                <a:solidFill>
                  <a:schemeClr val="tx1"/>
                </a:solidFill>
              </a:rPr>
              <a:t>, and </a:t>
            </a:r>
            <a:r>
              <a:rPr lang="en-US" sz="1800" dirty="0" err="1">
                <a:solidFill>
                  <a:schemeClr val="tx1"/>
                </a:solidFill>
              </a:rPr>
              <a:t>record_count</a:t>
            </a:r>
            <a:endParaRPr lang="en-US" sz="1800" dirty="0">
              <a:solidFill>
                <a:schemeClr val="tx1"/>
              </a:solidFill>
            </a:endParaRPr>
          </a:p>
          <a:p>
            <a:pPr marL="514350" indent="-514350">
              <a:buAutoNum type="alphaUcPeriod"/>
            </a:pPr>
            <a:endParaRPr lang="en-US" sz="1800" dirty="0">
              <a:solidFill>
                <a:schemeClr val="tx1"/>
              </a:solidFill>
            </a:endParaRPr>
          </a:p>
        </p:txBody>
      </p:sp>
      <p:pic>
        <p:nvPicPr>
          <p:cNvPr id="5" name="Picture 4">
            <a:extLst>
              <a:ext uri="{FF2B5EF4-FFF2-40B4-BE49-F238E27FC236}">
                <a16:creationId xmlns:a16="http://schemas.microsoft.com/office/drawing/2014/main" id="{029C9E73-9647-4A79-9D3D-39D7C1C9B77C}"/>
              </a:ext>
            </a:extLst>
          </p:cNvPr>
          <p:cNvPicPr>
            <a:picLocks noChangeAspect="1"/>
          </p:cNvPicPr>
          <p:nvPr/>
        </p:nvPicPr>
        <p:blipFill>
          <a:blip r:embed="rId3"/>
          <a:stretch>
            <a:fillRect/>
          </a:stretch>
        </p:blipFill>
        <p:spPr>
          <a:xfrm>
            <a:off x="318907" y="932688"/>
            <a:ext cx="5531162" cy="3271667"/>
          </a:xfrm>
          <a:prstGeom prst="rect">
            <a:avLst/>
          </a:prstGeom>
        </p:spPr>
      </p:pic>
      <p:pic>
        <p:nvPicPr>
          <p:cNvPr id="7" name="Picture 6">
            <a:extLst>
              <a:ext uri="{FF2B5EF4-FFF2-40B4-BE49-F238E27FC236}">
                <a16:creationId xmlns:a16="http://schemas.microsoft.com/office/drawing/2014/main" id="{BEB0C3A7-FF0F-435F-8C38-AFDBF4ACE9E4}"/>
              </a:ext>
            </a:extLst>
          </p:cNvPr>
          <p:cNvPicPr>
            <a:picLocks noChangeAspect="1"/>
          </p:cNvPicPr>
          <p:nvPr/>
        </p:nvPicPr>
        <p:blipFill>
          <a:blip r:embed="rId4"/>
          <a:stretch>
            <a:fillRect/>
          </a:stretch>
        </p:blipFill>
        <p:spPr>
          <a:xfrm>
            <a:off x="4480136" y="2700664"/>
            <a:ext cx="4139957" cy="3663560"/>
          </a:xfrm>
          <a:prstGeom prst="rect">
            <a:avLst/>
          </a:prstGeom>
        </p:spPr>
      </p:pic>
      <p:sp>
        <p:nvSpPr>
          <p:cNvPr id="8" name="Rectangle: Rounded Corners 7">
            <a:extLst>
              <a:ext uri="{FF2B5EF4-FFF2-40B4-BE49-F238E27FC236}">
                <a16:creationId xmlns:a16="http://schemas.microsoft.com/office/drawing/2014/main" id="{F6237E03-E132-4C1D-BC16-65D127337EB5}"/>
              </a:ext>
            </a:extLst>
          </p:cNvPr>
          <p:cNvSpPr/>
          <p:nvPr/>
        </p:nvSpPr>
        <p:spPr>
          <a:xfrm>
            <a:off x="387151" y="2158361"/>
            <a:ext cx="1620758" cy="141439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8C2AF2AE-5DD8-443C-9375-54B286A31ABB}"/>
              </a:ext>
            </a:extLst>
          </p:cNvPr>
          <p:cNvSpPr/>
          <p:nvPr/>
        </p:nvSpPr>
        <p:spPr>
          <a:xfrm>
            <a:off x="4549950" y="2681204"/>
            <a:ext cx="3839905" cy="252239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14FC3C5-B5A1-4DAD-AEB7-24E3798D0B00}"/>
              </a:ext>
            </a:extLst>
          </p:cNvPr>
          <p:cNvSpPr/>
          <p:nvPr/>
        </p:nvSpPr>
        <p:spPr>
          <a:xfrm>
            <a:off x="4549950" y="5298470"/>
            <a:ext cx="3839905" cy="110741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Flowchart: Connector 10">
            <a:extLst>
              <a:ext uri="{FF2B5EF4-FFF2-40B4-BE49-F238E27FC236}">
                <a16:creationId xmlns:a16="http://schemas.microsoft.com/office/drawing/2014/main" id="{43596A6B-5B49-4579-8951-B9B932D26111}"/>
              </a:ext>
            </a:extLst>
          </p:cNvPr>
          <p:cNvSpPr/>
          <p:nvPr/>
        </p:nvSpPr>
        <p:spPr>
          <a:xfrm>
            <a:off x="1651685" y="3698845"/>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pic>
        <p:nvPicPr>
          <p:cNvPr id="14" name="Picture 13">
            <a:extLst>
              <a:ext uri="{FF2B5EF4-FFF2-40B4-BE49-F238E27FC236}">
                <a16:creationId xmlns:a16="http://schemas.microsoft.com/office/drawing/2014/main" id="{593ED3EB-6163-429A-9333-642AB057B4EF}"/>
              </a:ext>
            </a:extLst>
          </p:cNvPr>
          <p:cNvPicPr>
            <a:picLocks noChangeAspect="1"/>
          </p:cNvPicPr>
          <p:nvPr/>
        </p:nvPicPr>
        <p:blipFill>
          <a:blip r:embed="rId5"/>
          <a:stretch>
            <a:fillRect/>
          </a:stretch>
        </p:blipFill>
        <p:spPr>
          <a:xfrm>
            <a:off x="387152" y="4330442"/>
            <a:ext cx="2299488" cy="2176944"/>
          </a:xfrm>
          <a:prstGeom prst="rect">
            <a:avLst/>
          </a:prstGeom>
        </p:spPr>
      </p:pic>
      <p:sp>
        <p:nvSpPr>
          <p:cNvPr id="15" name="Rectangle: Rounded Corners 14">
            <a:extLst>
              <a:ext uri="{FF2B5EF4-FFF2-40B4-BE49-F238E27FC236}">
                <a16:creationId xmlns:a16="http://schemas.microsoft.com/office/drawing/2014/main" id="{6F3F2744-BCF9-4CD9-8D6C-105D1E77CBCF}"/>
              </a:ext>
            </a:extLst>
          </p:cNvPr>
          <p:cNvSpPr/>
          <p:nvPr/>
        </p:nvSpPr>
        <p:spPr>
          <a:xfrm>
            <a:off x="387150" y="4299816"/>
            <a:ext cx="2369303" cy="22075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Flowchart: Connector 15">
            <a:extLst>
              <a:ext uri="{FF2B5EF4-FFF2-40B4-BE49-F238E27FC236}">
                <a16:creationId xmlns:a16="http://schemas.microsoft.com/office/drawing/2014/main" id="{CC37733F-D21E-453B-82FB-9969811EE9A3}"/>
              </a:ext>
            </a:extLst>
          </p:cNvPr>
          <p:cNvSpPr/>
          <p:nvPr/>
        </p:nvSpPr>
        <p:spPr>
          <a:xfrm>
            <a:off x="2852892" y="429981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7" name="Flowchart: Connector 16">
            <a:extLst>
              <a:ext uri="{FF2B5EF4-FFF2-40B4-BE49-F238E27FC236}">
                <a16:creationId xmlns:a16="http://schemas.microsoft.com/office/drawing/2014/main" id="{AE4F813E-DB81-4B1A-AB6E-4BC877D44603}"/>
              </a:ext>
            </a:extLst>
          </p:cNvPr>
          <p:cNvSpPr/>
          <p:nvPr/>
        </p:nvSpPr>
        <p:spPr>
          <a:xfrm>
            <a:off x="7746688" y="29488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18" name="Flowchart: Connector 17">
            <a:extLst>
              <a:ext uri="{FF2B5EF4-FFF2-40B4-BE49-F238E27FC236}">
                <a16:creationId xmlns:a16="http://schemas.microsoft.com/office/drawing/2014/main" id="{8232794D-5F4C-4135-A96A-962BE74FF80E}"/>
              </a:ext>
            </a:extLst>
          </p:cNvPr>
          <p:cNvSpPr/>
          <p:nvPr/>
        </p:nvSpPr>
        <p:spPr>
          <a:xfrm>
            <a:off x="7845262" y="60323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19" name="Flowchart: Connector 18">
            <a:extLst>
              <a:ext uri="{FF2B5EF4-FFF2-40B4-BE49-F238E27FC236}">
                <a16:creationId xmlns:a16="http://schemas.microsoft.com/office/drawing/2014/main" id="{94150629-D38C-4AAD-A5B2-72A9F672693F}"/>
              </a:ext>
            </a:extLst>
          </p:cNvPr>
          <p:cNvSpPr/>
          <p:nvPr/>
        </p:nvSpPr>
        <p:spPr>
          <a:xfrm>
            <a:off x="7367777" y="5331359"/>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a:t>
            </a:r>
            <a:endParaRPr lang="th-TH" dirty="0"/>
          </a:p>
        </p:txBody>
      </p:sp>
      <p:sp>
        <p:nvSpPr>
          <p:cNvPr id="20" name="Rectangle: Rounded Corners 19">
            <a:extLst>
              <a:ext uri="{FF2B5EF4-FFF2-40B4-BE49-F238E27FC236}">
                <a16:creationId xmlns:a16="http://schemas.microsoft.com/office/drawing/2014/main" id="{F1A40ADE-AA2C-4857-B0E4-3A9741364461}"/>
              </a:ext>
            </a:extLst>
          </p:cNvPr>
          <p:cNvSpPr/>
          <p:nvPr/>
        </p:nvSpPr>
        <p:spPr>
          <a:xfrm>
            <a:off x="4665070" y="3941063"/>
            <a:ext cx="2182800"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FEBC70D0-89F1-4A65-8E6B-A12D7AC1BD6B}"/>
              </a:ext>
            </a:extLst>
          </p:cNvPr>
          <p:cNvSpPr/>
          <p:nvPr/>
        </p:nvSpPr>
        <p:spPr>
          <a:xfrm>
            <a:off x="6941739" y="3977920"/>
            <a:ext cx="356224" cy="37353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2" name="Rectangle: Rounded Corners 21">
            <a:extLst>
              <a:ext uri="{FF2B5EF4-FFF2-40B4-BE49-F238E27FC236}">
                <a16:creationId xmlns:a16="http://schemas.microsoft.com/office/drawing/2014/main" id="{055BC7CD-50E8-4EA0-88C4-96185C0CC78D}"/>
              </a:ext>
            </a:extLst>
          </p:cNvPr>
          <p:cNvSpPr/>
          <p:nvPr/>
        </p:nvSpPr>
        <p:spPr>
          <a:xfrm>
            <a:off x="4671239" y="5342498"/>
            <a:ext cx="2626724" cy="13911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142575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37AA-13E9-4440-8B3C-FCE617791538}"/>
              </a:ext>
            </a:extLst>
          </p:cNvPr>
          <p:cNvSpPr>
            <a:spLocks noGrp="1"/>
          </p:cNvSpPr>
          <p:nvPr>
            <p:ph type="title"/>
          </p:nvPr>
        </p:nvSpPr>
        <p:spPr/>
        <p:txBody>
          <a:bodyPr/>
          <a:lstStyle/>
          <a:p>
            <a:r>
              <a:rPr lang="en-US" dirty="0"/>
              <a:t>How to dev </a:t>
            </a:r>
            <a:r>
              <a:rPr lang="en-US" dirty="0" err="1"/>
              <a:t>api</a:t>
            </a:r>
            <a:r>
              <a:rPr lang="en-US" dirty="0"/>
              <a:t> for Basic Report?</a:t>
            </a:r>
            <a:endParaRPr lang="th-TH" dirty="0"/>
          </a:p>
        </p:txBody>
      </p:sp>
      <p:sp>
        <p:nvSpPr>
          <p:cNvPr id="3" name="Rectangle 2">
            <a:extLst>
              <a:ext uri="{FF2B5EF4-FFF2-40B4-BE49-F238E27FC236}">
                <a16:creationId xmlns:a16="http://schemas.microsoft.com/office/drawing/2014/main" id="{798A8B79-679E-40CE-9CAF-B01101548E71}"/>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Prerequisite</a:t>
            </a:r>
          </a:p>
          <a:p>
            <a:pPr marL="514350" indent="-514350">
              <a:buAutoNum type="arabicPeriod"/>
            </a:pPr>
            <a:r>
              <a:rPr lang="en-US" sz="1600" dirty="0">
                <a:solidFill>
                  <a:schemeClr val="tx1"/>
                </a:solidFill>
              </a:rPr>
              <a:t>Pull git as last version</a:t>
            </a:r>
          </a:p>
          <a:p>
            <a:pPr marL="514350" indent="-514350">
              <a:buAutoNum type="arabicPeriod"/>
            </a:pPr>
            <a:r>
              <a:rPr lang="en-US" sz="1600" dirty="0">
                <a:solidFill>
                  <a:schemeClr val="tx1"/>
                </a:solidFill>
              </a:rPr>
              <a:t>Open routes/</a:t>
            </a:r>
            <a:r>
              <a:rPr lang="en-US" sz="1600" dirty="0" err="1">
                <a:solidFill>
                  <a:schemeClr val="tx1"/>
                </a:solidFill>
              </a:rPr>
              <a:t>api.php</a:t>
            </a:r>
            <a:endParaRPr lang="en-US" sz="1600" dirty="0">
              <a:solidFill>
                <a:schemeClr val="tx1"/>
              </a:solidFill>
            </a:endParaRPr>
          </a:p>
          <a:p>
            <a:pPr marL="514350" indent="-514350">
              <a:buAutoNum type="arabicPeriod"/>
            </a:pPr>
            <a:r>
              <a:rPr lang="en-US" sz="1600" dirty="0">
                <a:solidFill>
                  <a:schemeClr val="tx1"/>
                </a:solidFill>
              </a:rPr>
              <a:t>SQL Server Driver on </a:t>
            </a:r>
            <a:r>
              <a:rPr lang="en-US" sz="1600" dirty="0" err="1">
                <a:solidFill>
                  <a:schemeClr val="tx1"/>
                </a:solidFill>
              </a:rPr>
              <a:t>php</a:t>
            </a:r>
            <a:r>
              <a:rPr lang="en-US" sz="1600" dirty="0">
                <a:solidFill>
                  <a:schemeClr val="tx1"/>
                </a:solidFill>
              </a:rPr>
              <a:t> (copy drive to </a:t>
            </a:r>
            <a:r>
              <a:rPr lang="en-US" sz="1600" dirty="0" err="1">
                <a:solidFill>
                  <a:schemeClr val="tx1"/>
                </a:solidFill>
              </a:rPr>
              <a:t>etc</a:t>
            </a:r>
            <a:r>
              <a:rPr lang="en-US" sz="1600" dirty="0">
                <a:solidFill>
                  <a:schemeClr val="tx1"/>
                </a:solidFill>
              </a:rPr>
              <a:t>, edit </a:t>
            </a:r>
            <a:r>
              <a:rPr lang="en-US" sz="1600" dirty="0" err="1">
                <a:solidFill>
                  <a:schemeClr val="tx1"/>
                </a:solidFill>
              </a:rPr>
              <a:t>config.php</a:t>
            </a:r>
            <a:r>
              <a:rPr lang="en-US" sz="1600" dirty="0">
                <a:solidFill>
                  <a:schemeClr val="tx1"/>
                </a:solidFill>
              </a:rPr>
              <a:t> )</a:t>
            </a:r>
          </a:p>
          <a:p>
            <a:r>
              <a:rPr lang="en-US" sz="1600" dirty="0">
                <a:solidFill>
                  <a:schemeClr val="tx1"/>
                </a:solidFill>
              </a:rPr>
              <a:t>How to code ?</a:t>
            </a:r>
          </a:p>
          <a:p>
            <a:pPr marL="342900" indent="-342900">
              <a:buAutoNum type="arabicPeriod"/>
            </a:pPr>
            <a:r>
              <a:rPr lang="en-US" sz="1600" dirty="0">
                <a:solidFill>
                  <a:schemeClr val="tx1"/>
                </a:solidFill>
              </a:rPr>
              <a:t>Store procedure name (DATABASE)</a:t>
            </a:r>
          </a:p>
          <a:p>
            <a:pPr marL="342900" indent="-342900">
              <a:buAutoNum type="arabicPeriod"/>
            </a:pPr>
            <a:r>
              <a:rPr lang="en-US" sz="1600" dirty="0">
                <a:solidFill>
                  <a:schemeClr val="tx1"/>
                </a:solidFill>
              </a:rPr>
              <a:t> Sample </a:t>
            </a:r>
            <a:r>
              <a:rPr lang="en-US" sz="1600" dirty="0" err="1">
                <a:solidFill>
                  <a:schemeClr val="tx1"/>
                </a:solidFill>
              </a:rPr>
              <a:t>api</a:t>
            </a:r>
            <a:r>
              <a:rPr lang="en-US" sz="1600" dirty="0">
                <a:solidFill>
                  <a:schemeClr val="tx1"/>
                </a:solidFill>
              </a:rPr>
              <a:t> URL (need to deploy to web server to run but you can run on URL Fill parameters</a:t>
            </a:r>
          </a:p>
          <a:p>
            <a:pPr marL="342900" indent="-342900">
              <a:buAutoNum type="arabicPeriod"/>
            </a:pPr>
            <a:r>
              <a:rPr lang="en-US" sz="1600" dirty="0">
                <a:solidFill>
                  <a:schemeClr val="tx1"/>
                </a:solidFill>
              </a:rPr>
              <a:t>Call store procedure and return </a:t>
            </a:r>
            <a:r>
              <a:rPr lang="en-US" sz="1600" dirty="0" err="1">
                <a:solidFill>
                  <a:schemeClr val="tx1"/>
                </a:solidFill>
              </a:rPr>
              <a:t>json</a:t>
            </a:r>
            <a:r>
              <a:rPr lang="en-US" sz="1600" dirty="0">
                <a:solidFill>
                  <a:schemeClr val="tx1"/>
                </a:solidFill>
              </a:rPr>
              <a:t> result </a:t>
            </a:r>
          </a:p>
          <a:p>
            <a:pPr marL="342900" indent="-342900">
              <a:buFontTx/>
              <a:buAutoNum type="arabicPeriod"/>
            </a:pPr>
            <a:r>
              <a:rPr lang="en-US" sz="1600" dirty="0">
                <a:solidFill>
                  <a:schemeClr val="tx1"/>
                </a:solidFill>
              </a:rPr>
              <a:t>Run </a:t>
            </a:r>
            <a:r>
              <a:rPr lang="en-US" sz="1600" dirty="0" err="1">
                <a:solidFill>
                  <a:schemeClr val="tx1"/>
                </a:solidFill>
              </a:rPr>
              <a:t>php</a:t>
            </a:r>
            <a:r>
              <a:rPr lang="en-US" sz="1600" dirty="0">
                <a:solidFill>
                  <a:schemeClr val="tx1"/>
                </a:solidFill>
              </a:rPr>
              <a:t> artisan service</a:t>
            </a:r>
          </a:p>
          <a:p>
            <a:pPr marL="342900" indent="-342900">
              <a:buFontTx/>
              <a:buAutoNum type="arabicPeriod"/>
            </a:pPr>
            <a:r>
              <a:rPr lang="en-US" sz="1600" dirty="0">
                <a:solidFill>
                  <a:schemeClr val="tx1"/>
                </a:solidFill>
              </a:rPr>
              <a:t>Test on URL e.g. </a:t>
            </a:r>
            <a:r>
              <a:rPr lang="en-US" sz="1600" dirty="0">
                <a:solidFill>
                  <a:schemeClr val="tx1"/>
                </a:solidFill>
                <a:hlinkClick r:id="rId2"/>
              </a:rPr>
              <a:t>http://127.0.0.1:8000/api/report_budget_checking_obj/doc_num=F400&amp;start_date=20190101&amp;end_date=20220225&amp;max_record=100/doc_type=0</a:t>
            </a:r>
            <a:endParaRPr lang="en-US" sz="1600" dirty="0">
              <a:solidFill>
                <a:schemeClr val="tx1"/>
              </a:solidFill>
            </a:endParaRPr>
          </a:p>
        </p:txBody>
      </p:sp>
      <p:pic>
        <p:nvPicPr>
          <p:cNvPr id="5" name="Picture 4">
            <a:extLst>
              <a:ext uri="{FF2B5EF4-FFF2-40B4-BE49-F238E27FC236}">
                <a16:creationId xmlns:a16="http://schemas.microsoft.com/office/drawing/2014/main" id="{CC13E968-0E04-46DB-8ADD-9B84DD52A37D}"/>
              </a:ext>
            </a:extLst>
          </p:cNvPr>
          <p:cNvPicPr>
            <a:picLocks noChangeAspect="1"/>
          </p:cNvPicPr>
          <p:nvPr/>
        </p:nvPicPr>
        <p:blipFill>
          <a:blip r:embed="rId3"/>
          <a:stretch>
            <a:fillRect/>
          </a:stretch>
        </p:blipFill>
        <p:spPr>
          <a:xfrm>
            <a:off x="114550" y="905255"/>
            <a:ext cx="3103569" cy="1947673"/>
          </a:xfrm>
          <a:prstGeom prst="rect">
            <a:avLst/>
          </a:prstGeom>
        </p:spPr>
      </p:pic>
      <p:sp>
        <p:nvSpPr>
          <p:cNvPr id="7" name="Rectangle: Rounded Corners 6">
            <a:extLst>
              <a:ext uri="{FF2B5EF4-FFF2-40B4-BE49-F238E27FC236}">
                <a16:creationId xmlns:a16="http://schemas.microsoft.com/office/drawing/2014/main" id="{F62F568B-2FF4-4E88-9731-282DD4CE5AB2}"/>
              </a:ext>
            </a:extLst>
          </p:cNvPr>
          <p:cNvSpPr/>
          <p:nvPr/>
        </p:nvSpPr>
        <p:spPr>
          <a:xfrm>
            <a:off x="190302" y="2595563"/>
            <a:ext cx="822524" cy="152399"/>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04351765-F339-4AE3-80A8-2CD76DE2DC05}"/>
              </a:ext>
            </a:extLst>
          </p:cNvPr>
          <p:cNvSpPr/>
          <p:nvPr/>
        </p:nvSpPr>
        <p:spPr>
          <a:xfrm>
            <a:off x="387150" y="4117658"/>
            <a:ext cx="3928818" cy="33547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 name="Picture 11">
            <a:extLst>
              <a:ext uri="{FF2B5EF4-FFF2-40B4-BE49-F238E27FC236}">
                <a16:creationId xmlns:a16="http://schemas.microsoft.com/office/drawing/2014/main" id="{E7CC5A7C-D24C-4C0C-ABBD-6335EBEEA3F2}"/>
              </a:ext>
            </a:extLst>
          </p:cNvPr>
          <p:cNvPicPr>
            <a:picLocks noChangeAspect="1"/>
          </p:cNvPicPr>
          <p:nvPr/>
        </p:nvPicPr>
        <p:blipFill>
          <a:blip r:embed="rId4"/>
          <a:stretch>
            <a:fillRect/>
          </a:stretch>
        </p:blipFill>
        <p:spPr>
          <a:xfrm>
            <a:off x="114550" y="2884317"/>
            <a:ext cx="7067300" cy="3541773"/>
          </a:xfrm>
          <a:prstGeom prst="rect">
            <a:avLst/>
          </a:prstGeom>
        </p:spPr>
      </p:pic>
      <p:pic>
        <p:nvPicPr>
          <p:cNvPr id="14" name="Picture 13">
            <a:extLst>
              <a:ext uri="{FF2B5EF4-FFF2-40B4-BE49-F238E27FC236}">
                <a16:creationId xmlns:a16="http://schemas.microsoft.com/office/drawing/2014/main" id="{CAC28EA2-C4A3-46A4-B636-D8E649F0FF57}"/>
              </a:ext>
            </a:extLst>
          </p:cNvPr>
          <p:cNvPicPr>
            <a:picLocks noChangeAspect="1"/>
          </p:cNvPicPr>
          <p:nvPr/>
        </p:nvPicPr>
        <p:blipFill rotWithShape="1">
          <a:blip r:embed="rId5"/>
          <a:srcRect r="52470"/>
          <a:stretch/>
        </p:blipFill>
        <p:spPr>
          <a:xfrm>
            <a:off x="3340609" y="1004666"/>
            <a:ext cx="1825751" cy="1848262"/>
          </a:xfrm>
          <a:prstGeom prst="rect">
            <a:avLst/>
          </a:prstGeom>
        </p:spPr>
      </p:pic>
      <p:cxnSp>
        <p:nvCxnSpPr>
          <p:cNvPr id="16" name="Straight Connector 15">
            <a:extLst>
              <a:ext uri="{FF2B5EF4-FFF2-40B4-BE49-F238E27FC236}">
                <a16:creationId xmlns:a16="http://schemas.microsoft.com/office/drawing/2014/main" id="{48B1777E-EFFA-4C33-BF0E-B4C33BBF72D6}"/>
              </a:ext>
            </a:extLst>
          </p:cNvPr>
          <p:cNvCxnSpPr>
            <a:cxnSpLocks/>
            <a:stCxn id="7" idx="3"/>
          </p:cNvCxnSpPr>
          <p:nvPr/>
        </p:nvCxnSpPr>
        <p:spPr>
          <a:xfrm flipV="1">
            <a:off x="1012826" y="1627188"/>
            <a:ext cx="2388109" cy="1044575"/>
          </a:xfrm>
          <a:prstGeom prst="line">
            <a:avLst/>
          </a:prstGeom>
          <a:ln w="2222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3E7F616-632D-4A03-8AC8-07572945D873}"/>
              </a:ext>
            </a:extLst>
          </p:cNvPr>
          <p:cNvSpPr/>
          <p:nvPr/>
        </p:nvSpPr>
        <p:spPr>
          <a:xfrm>
            <a:off x="3400935" y="1415248"/>
            <a:ext cx="1409190" cy="356402"/>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9F883B40-9068-4A56-BF55-04348BC74ED6}"/>
              </a:ext>
            </a:extLst>
          </p:cNvPr>
          <p:cNvSpPr/>
          <p:nvPr/>
        </p:nvSpPr>
        <p:spPr>
          <a:xfrm>
            <a:off x="387150" y="2893842"/>
            <a:ext cx="3346650" cy="428796"/>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9E023AC2-8EEA-430B-A35B-472C711D867C}"/>
              </a:ext>
            </a:extLst>
          </p:cNvPr>
          <p:cNvSpPr/>
          <p:nvPr/>
        </p:nvSpPr>
        <p:spPr>
          <a:xfrm>
            <a:off x="387150" y="3354027"/>
            <a:ext cx="6718500" cy="29392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E9485058-DF42-4606-AC07-294001C2C22E}"/>
              </a:ext>
            </a:extLst>
          </p:cNvPr>
          <p:cNvSpPr/>
          <p:nvPr/>
        </p:nvSpPr>
        <p:spPr>
          <a:xfrm>
            <a:off x="374550" y="3647948"/>
            <a:ext cx="3645000" cy="805180"/>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51B0688-681A-4C50-99D7-2E2347C43A77}"/>
              </a:ext>
            </a:extLst>
          </p:cNvPr>
          <p:cNvSpPr/>
          <p:nvPr/>
        </p:nvSpPr>
        <p:spPr>
          <a:xfrm>
            <a:off x="387149" y="4438270"/>
            <a:ext cx="6718499" cy="48456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6645AB77-23F3-40F7-ABDD-86CB9CD6812E}"/>
              </a:ext>
            </a:extLst>
          </p:cNvPr>
          <p:cNvSpPr/>
          <p:nvPr/>
        </p:nvSpPr>
        <p:spPr>
          <a:xfrm>
            <a:off x="3828288" y="292499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5" name="Flowchart: Connector 24">
            <a:extLst>
              <a:ext uri="{FF2B5EF4-FFF2-40B4-BE49-F238E27FC236}">
                <a16:creationId xmlns:a16="http://schemas.microsoft.com/office/drawing/2014/main" id="{492B204A-87FD-4419-8D82-770D4B2EDCF1}"/>
              </a:ext>
            </a:extLst>
          </p:cNvPr>
          <p:cNvSpPr/>
          <p:nvPr/>
        </p:nvSpPr>
        <p:spPr>
          <a:xfrm>
            <a:off x="7156558" y="337983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6" name="Flowchart: Connector 25">
            <a:extLst>
              <a:ext uri="{FF2B5EF4-FFF2-40B4-BE49-F238E27FC236}">
                <a16:creationId xmlns:a16="http://schemas.microsoft.com/office/drawing/2014/main" id="{20078B70-EC9D-4937-96CA-CD47897ADE25}"/>
              </a:ext>
            </a:extLst>
          </p:cNvPr>
          <p:cNvSpPr/>
          <p:nvPr/>
        </p:nvSpPr>
        <p:spPr>
          <a:xfrm>
            <a:off x="7181850" y="449378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7" name="Flowchart: Connector 26">
            <a:extLst>
              <a:ext uri="{FF2B5EF4-FFF2-40B4-BE49-F238E27FC236}">
                <a16:creationId xmlns:a16="http://schemas.microsoft.com/office/drawing/2014/main" id="{3848EA0A-9733-4E93-9001-593FE9E030F1}"/>
              </a:ext>
            </a:extLst>
          </p:cNvPr>
          <p:cNvSpPr/>
          <p:nvPr/>
        </p:nvSpPr>
        <p:spPr>
          <a:xfrm>
            <a:off x="4101438" y="3883937"/>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pic>
        <p:nvPicPr>
          <p:cNvPr id="29" name="Picture 28">
            <a:extLst>
              <a:ext uri="{FF2B5EF4-FFF2-40B4-BE49-F238E27FC236}">
                <a16:creationId xmlns:a16="http://schemas.microsoft.com/office/drawing/2014/main" id="{011A1E21-B5E4-422C-B25C-F7D1C6A72C07}"/>
              </a:ext>
            </a:extLst>
          </p:cNvPr>
          <p:cNvPicPr>
            <a:picLocks noChangeAspect="1"/>
          </p:cNvPicPr>
          <p:nvPr/>
        </p:nvPicPr>
        <p:blipFill>
          <a:blip r:embed="rId6"/>
          <a:stretch>
            <a:fillRect/>
          </a:stretch>
        </p:blipFill>
        <p:spPr>
          <a:xfrm>
            <a:off x="6301126" y="961201"/>
            <a:ext cx="2458826" cy="2354932"/>
          </a:xfrm>
          <a:prstGeom prst="rect">
            <a:avLst/>
          </a:prstGeom>
        </p:spPr>
      </p:pic>
      <p:sp>
        <p:nvSpPr>
          <p:cNvPr id="30" name="Rectangle: Rounded Corners 29">
            <a:extLst>
              <a:ext uri="{FF2B5EF4-FFF2-40B4-BE49-F238E27FC236}">
                <a16:creationId xmlns:a16="http://schemas.microsoft.com/office/drawing/2014/main" id="{29DD47F8-5C35-4AB7-8F51-ACC2DD135BD3}"/>
              </a:ext>
            </a:extLst>
          </p:cNvPr>
          <p:cNvSpPr/>
          <p:nvPr/>
        </p:nvSpPr>
        <p:spPr>
          <a:xfrm>
            <a:off x="6434524" y="3073994"/>
            <a:ext cx="1409190" cy="236511"/>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Rectangle: Rounded Corners 30">
            <a:extLst>
              <a:ext uri="{FF2B5EF4-FFF2-40B4-BE49-F238E27FC236}">
                <a16:creationId xmlns:a16="http://schemas.microsoft.com/office/drawing/2014/main" id="{BD940683-30E6-4806-BFB1-F8565376D628}"/>
              </a:ext>
            </a:extLst>
          </p:cNvPr>
          <p:cNvSpPr/>
          <p:nvPr/>
        </p:nvSpPr>
        <p:spPr>
          <a:xfrm>
            <a:off x="6367562" y="979117"/>
            <a:ext cx="2246086" cy="1584588"/>
          </a:xfrm>
          <a:prstGeom prst="roundRect">
            <a:avLst>
              <a:gd name="adj" fmla="val 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2" name="Flowchart: Connector 31">
            <a:extLst>
              <a:ext uri="{FF2B5EF4-FFF2-40B4-BE49-F238E27FC236}">
                <a16:creationId xmlns:a16="http://schemas.microsoft.com/office/drawing/2014/main" id="{8BB048A0-CBAC-46FB-8121-2A57EEC7B966}"/>
              </a:ext>
            </a:extLst>
          </p:cNvPr>
          <p:cNvSpPr/>
          <p:nvPr/>
        </p:nvSpPr>
        <p:spPr>
          <a:xfrm>
            <a:off x="7934903" y="298049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33" name="Flowchart: Connector 32">
            <a:extLst>
              <a:ext uri="{FF2B5EF4-FFF2-40B4-BE49-F238E27FC236}">
                <a16:creationId xmlns:a16="http://schemas.microsoft.com/office/drawing/2014/main" id="{17796269-05BA-4BDB-9E53-274B4E5A72E9}"/>
              </a:ext>
            </a:extLst>
          </p:cNvPr>
          <p:cNvSpPr/>
          <p:nvPr/>
        </p:nvSpPr>
        <p:spPr>
          <a:xfrm>
            <a:off x="7970804" y="200577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1835468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43FB-5FF9-45E0-A8B4-A9A69D43A5A6}"/>
              </a:ext>
            </a:extLst>
          </p:cNvPr>
          <p:cNvSpPr>
            <a:spLocks noGrp="1"/>
          </p:cNvSpPr>
          <p:nvPr>
            <p:ph type="title"/>
          </p:nvPr>
        </p:nvSpPr>
        <p:spPr/>
        <p:txBody>
          <a:bodyPr/>
          <a:lstStyle/>
          <a:p>
            <a:r>
              <a:rPr lang="en-US" dirty="0"/>
              <a:t>How to install Microsoft SQL Driver PHP </a:t>
            </a:r>
            <a:endParaRPr lang="th-TH" dirty="0"/>
          </a:p>
        </p:txBody>
      </p:sp>
      <p:sp>
        <p:nvSpPr>
          <p:cNvPr id="3" name="Rectangle 2">
            <a:extLst>
              <a:ext uri="{FF2B5EF4-FFF2-40B4-BE49-F238E27FC236}">
                <a16:creationId xmlns:a16="http://schemas.microsoft.com/office/drawing/2014/main" id="{A71623D2-DECA-4B42-BB17-35E2C7901E8E}"/>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Steps</a:t>
            </a:r>
          </a:p>
          <a:p>
            <a:pPr marL="342900" indent="-342900">
              <a:buAutoNum type="arabicPeriod"/>
            </a:pPr>
            <a:r>
              <a:rPr lang="en-US" sz="1600" dirty="0">
                <a:solidFill>
                  <a:schemeClr val="tx1"/>
                </a:solidFill>
              </a:rPr>
              <a:t>Download and put SQL driver file into </a:t>
            </a:r>
            <a:r>
              <a:rPr lang="en-US" sz="1600" dirty="0" err="1">
                <a:solidFill>
                  <a:schemeClr val="tx1"/>
                </a:solidFill>
              </a:rPr>
              <a:t>ext</a:t>
            </a:r>
            <a:r>
              <a:rPr lang="en-US" sz="1600" dirty="0">
                <a:solidFill>
                  <a:schemeClr val="tx1"/>
                </a:solidFill>
              </a:rPr>
              <a:t> folder e.g. </a:t>
            </a:r>
            <a:r>
              <a:rPr lang="en-US" sz="1600" dirty="0" err="1">
                <a:solidFill>
                  <a:schemeClr val="tx1"/>
                </a:solidFill>
              </a:rPr>
              <a:t>xampp</a:t>
            </a:r>
            <a:r>
              <a:rPr lang="en-US" sz="1600" dirty="0">
                <a:solidFill>
                  <a:schemeClr val="tx1"/>
                </a:solidFill>
              </a:rPr>
              <a:t>/</a:t>
            </a:r>
            <a:r>
              <a:rPr lang="en-US" sz="1600" dirty="0" err="1">
                <a:solidFill>
                  <a:schemeClr val="tx1"/>
                </a:solidFill>
              </a:rPr>
              <a:t>php</a:t>
            </a:r>
            <a:r>
              <a:rPr lang="en-US" sz="1600" dirty="0">
                <a:solidFill>
                  <a:schemeClr val="tx1"/>
                </a:solidFill>
              </a:rPr>
              <a:t>/</a:t>
            </a:r>
            <a:r>
              <a:rPr lang="en-US" sz="1600" dirty="0" err="1">
                <a:solidFill>
                  <a:schemeClr val="tx1"/>
                </a:solidFill>
              </a:rPr>
              <a:t>ext</a:t>
            </a:r>
            <a:r>
              <a:rPr lang="en-US" sz="1600" dirty="0">
                <a:solidFill>
                  <a:schemeClr val="tx1"/>
                </a:solidFill>
              </a:rPr>
              <a:t>/php_pdo_sqlsrv_81_ts_x64.dll (https://docs.microsoft.com/en-us/sql/connect/php/download-drivers-php-sql-server?view=sql-server-ver15)</a:t>
            </a:r>
          </a:p>
          <a:p>
            <a:pPr marL="342900" indent="-342900">
              <a:buAutoNum type="arabicPeriod"/>
            </a:pPr>
            <a:r>
              <a:rPr lang="en-US" sz="1600" dirty="0">
                <a:solidFill>
                  <a:schemeClr val="tx1"/>
                </a:solidFill>
              </a:rPr>
              <a:t>Open php.ini file in path e.g. c:\xampp\php/php.ini</a:t>
            </a:r>
          </a:p>
          <a:p>
            <a:pPr marL="342900" indent="-342900">
              <a:buAutoNum type="arabicPeriod"/>
            </a:pPr>
            <a:r>
              <a:rPr lang="en-US" sz="1600" dirty="0">
                <a:solidFill>
                  <a:schemeClr val="tx1"/>
                </a:solidFill>
              </a:rPr>
              <a:t>Find Dynamic Extensions and add line e.g. extension=php_pdo_sqlsrv_81_ts_x64</a:t>
            </a:r>
          </a:p>
          <a:p>
            <a:pPr marL="342900" indent="-342900">
              <a:buAutoNum type="arabicPeriod"/>
            </a:pPr>
            <a:r>
              <a:rPr lang="en-US" sz="1600" dirty="0">
                <a:solidFill>
                  <a:schemeClr val="tx1"/>
                </a:solidFill>
              </a:rPr>
              <a:t>Start Apache, go to default page e.g. localhost or localhost:8080</a:t>
            </a:r>
          </a:p>
          <a:p>
            <a:pPr marL="342900" indent="-342900">
              <a:buAutoNum type="arabicPeriod"/>
            </a:pPr>
            <a:r>
              <a:rPr lang="en-US" sz="1600" dirty="0">
                <a:solidFill>
                  <a:schemeClr val="tx1"/>
                </a:solidFill>
              </a:rPr>
              <a:t>If at </a:t>
            </a:r>
            <a:r>
              <a:rPr lang="en-US" sz="1600" dirty="0" err="1">
                <a:solidFill>
                  <a:schemeClr val="tx1"/>
                </a:solidFill>
              </a:rPr>
              <a:t>pdo</a:t>
            </a:r>
            <a:r>
              <a:rPr lang="en-US" sz="1600" dirty="0">
                <a:solidFill>
                  <a:schemeClr val="tx1"/>
                </a:solidFill>
              </a:rPr>
              <a:t> has </a:t>
            </a:r>
            <a:r>
              <a:rPr lang="en-US" sz="1600" dirty="0" err="1">
                <a:solidFill>
                  <a:schemeClr val="tx1"/>
                </a:solidFill>
              </a:rPr>
              <a:t>sqlsrv</a:t>
            </a:r>
            <a:r>
              <a:rPr lang="en-US" sz="1600" dirty="0">
                <a:solidFill>
                  <a:schemeClr val="tx1"/>
                </a:solidFill>
              </a:rPr>
              <a:t>, you success to install </a:t>
            </a:r>
            <a:r>
              <a:rPr lang="en-US" sz="1600" dirty="0" err="1">
                <a:solidFill>
                  <a:schemeClr val="tx1"/>
                </a:solidFill>
              </a:rPr>
              <a:t>sql</a:t>
            </a:r>
            <a:r>
              <a:rPr lang="en-US" sz="1600" dirty="0">
                <a:solidFill>
                  <a:schemeClr val="tx1"/>
                </a:solidFill>
              </a:rPr>
              <a:t> drive</a:t>
            </a:r>
          </a:p>
        </p:txBody>
      </p:sp>
      <p:pic>
        <p:nvPicPr>
          <p:cNvPr id="5" name="Picture 4">
            <a:extLst>
              <a:ext uri="{FF2B5EF4-FFF2-40B4-BE49-F238E27FC236}">
                <a16:creationId xmlns:a16="http://schemas.microsoft.com/office/drawing/2014/main" id="{78AA88A2-38E2-40DF-A719-93A8A94318F5}"/>
              </a:ext>
            </a:extLst>
          </p:cNvPr>
          <p:cNvPicPr>
            <a:picLocks noChangeAspect="1"/>
          </p:cNvPicPr>
          <p:nvPr/>
        </p:nvPicPr>
        <p:blipFill rotWithShape="1">
          <a:blip r:embed="rId2"/>
          <a:srcRect r="23515"/>
          <a:stretch/>
        </p:blipFill>
        <p:spPr>
          <a:xfrm>
            <a:off x="158496" y="923924"/>
            <a:ext cx="3365157" cy="4848225"/>
          </a:xfrm>
          <a:prstGeom prst="rect">
            <a:avLst/>
          </a:prstGeom>
        </p:spPr>
      </p:pic>
      <p:sp>
        <p:nvSpPr>
          <p:cNvPr id="6" name="Flowchart: Connector 5">
            <a:extLst>
              <a:ext uri="{FF2B5EF4-FFF2-40B4-BE49-F238E27FC236}">
                <a16:creationId xmlns:a16="http://schemas.microsoft.com/office/drawing/2014/main" id="{7C1DACCA-A7C6-40D8-B00E-1B397D9C4408}"/>
              </a:ext>
            </a:extLst>
          </p:cNvPr>
          <p:cNvSpPr/>
          <p:nvPr/>
        </p:nvSpPr>
        <p:spPr>
          <a:xfrm>
            <a:off x="2862417" y="489939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7" name="Rectangle: Rounded Corners 6">
            <a:extLst>
              <a:ext uri="{FF2B5EF4-FFF2-40B4-BE49-F238E27FC236}">
                <a16:creationId xmlns:a16="http://schemas.microsoft.com/office/drawing/2014/main" id="{21B5451B-9821-4A5D-9EDE-BAAC0DDFC79B}"/>
              </a:ext>
            </a:extLst>
          </p:cNvPr>
          <p:cNvSpPr/>
          <p:nvPr/>
        </p:nvSpPr>
        <p:spPr>
          <a:xfrm>
            <a:off x="1664695" y="5322187"/>
            <a:ext cx="1675914" cy="49922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D25F240-93A7-4F46-9BD3-BE1EC8699526}"/>
              </a:ext>
            </a:extLst>
          </p:cNvPr>
          <p:cNvPicPr>
            <a:picLocks noChangeAspect="1"/>
          </p:cNvPicPr>
          <p:nvPr/>
        </p:nvPicPr>
        <p:blipFill rotWithShape="1">
          <a:blip r:embed="rId3"/>
          <a:srcRect b="24740"/>
          <a:stretch/>
        </p:blipFill>
        <p:spPr>
          <a:xfrm>
            <a:off x="3523653" y="1901182"/>
            <a:ext cx="3997969" cy="1596550"/>
          </a:xfrm>
          <a:prstGeom prst="rect">
            <a:avLst/>
          </a:prstGeom>
        </p:spPr>
      </p:pic>
      <p:pic>
        <p:nvPicPr>
          <p:cNvPr id="12" name="Picture 11">
            <a:extLst>
              <a:ext uri="{FF2B5EF4-FFF2-40B4-BE49-F238E27FC236}">
                <a16:creationId xmlns:a16="http://schemas.microsoft.com/office/drawing/2014/main" id="{54F31A6D-FD5C-45B7-AFA3-AE2EA2D0CBF0}"/>
              </a:ext>
            </a:extLst>
          </p:cNvPr>
          <p:cNvPicPr>
            <a:picLocks noChangeAspect="1"/>
          </p:cNvPicPr>
          <p:nvPr/>
        </p:nvPicPr>
        <p:blipFill rotWithShape="1">
          <a:blip r:embed="rId4"/>
          <a:srcRect t="69909"/>
          <a:stretch/>
        </p:blipFill>
        <p:spPr>
          <a:xfrm>
            <a:off x="3644406" y="990911"/>
            <a:ext cx="3877216" cy="874293"/>
          </a:xfrm>
          <a:prstGeom prst="rect">
            <a:avLst/>
          </a:prstGeom>
        </p:spPr>
      </p:pic>
      <p:sp>
        <p:nvSpPr>
          <p:cNvPr id="13" name="Rectangle: Rounded Corners 12">
            <a:extLst>
              <a:ext uri="{FF2B5EF4-FFF2-40B4-BE49-F238E27FC236}">
                <a16:creationId xmlns:a16="http://schemas.microsoft.com/office/drawing/2014/main" id="{6CE9D1F1-7D16-4AB7-BCB7-6973E789538D}"/>
              </a:ext>
            </a:extLst>
          </p:cNvPr>
          <p:cNvSpPr/>
          <p:nvPr/>
        </p:nvSpPr>
        <p:spPr>
          <a:xfrm>
            <a:off x="4450065" y="1474147"/>
            <a:ext cx="1675914"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A9EA5DE-F10D-4777-8CE1-F6762A6BA844}"/>
              </a:ext>
            </a:extLst>
          </p:cNvPr>
          <p:cNvPicPr>
            <a:picLocks noChangeAspect="1"/>
          </p:cNvPicPr>
          <p:nvPr/>
        </p:nvPicPr>
        <p:blipFill>
          <a:blip r:embed="rId5"/>
          <a:stretch>
            <a:fillRect/>
          </a:stretch>
        </p:blipFill>
        <p:spPr>
          <a:xfrm>
            <a:off x="3523653" y="3533710"/>
            <a:ext cx="2328507" cy="1485546"/>
          </a:xfrm>
          <a:prstGeom prst="rect">
            <a:avLst/>
          </a:prstGeom>
        </p:spPr>
      </p:pic>
      <p:pic>
        <p:nvPicPr>
          <p:cNvPr id="17" name="Picture 16">
            <a:extLst>
              <a:ext uri="{FF2B5EF4-FFF2-40B4-BE49-F238E27FC236}">
                <a16:creationId xmlns:a16="http://schemas.microsoft.com/office/drawing/2014/main" id="{4D829385-B8C6-4E14-A4E7-A062F2478CE2}"/>
              </a:ext>
            </a:extLst>
          </p:cNvPr>
          <p:cNvPicPr>
            <a:picLocks noChangeAspect="1"/>
          </p:cNvPicPr>
          <p:nvPr/>
        </p:nvPicPr>
        <p:blipFill>
          <a:blip r:embed="rId6"/>
          <a:stretch>
            <a:fillRect/>
          </a:stretch>
        </p:blipFill>
        <p:spPr>
          <a:xfrm>
            <a:off x="3931976" y="4276483"/>
            <a:ext cx="2141846" cy="1833061"/>
          </a:xfrm>
          <a:prstGeom prst="rect">
            <a:avLst/>
          </a:prstGeom>
        </p:spPr>
      </p:pic>
      <p:pic>
        <p:nvPicPr>
          <p:cNvPr id="19" name="Picture 18">
            <a:extLst>
              <a:ext uri="{FF2B5EF4-FFF2-40B4-BE49-F238E27FC236}">
                <a16:creationId xmlns:a16="http://schemas.microsoft.com/office/drawing/2014/main" id="{B87C057A-8E38-461F-8A16-D3F6710BB28F}"/>
              </a:ext>
            </a:extLst>
          </p:cNvPr>
          <p:cNvPicPr>
            <a:picLocks noChangeAspect="1"/>
          </p:cNvPicPr>
          <p:nvPr/>
        </p:nvPicPr>
        <p:blipFill>
          <a:blip r:embed="rId7"/>
          <a:stretch>
            <a:fillRect/>
          </a:stretch>
        </p:blipFill>
        <p:spPr>
          <a:xfrm>
            <a:off x="6260483" y="3555563"/>
            <a:ext cx="2444605" cy="2094458"/>
          </a:xfrm>
          <a:prstGeom prst="rect">
            <a:avLst/>
          </a:prstGeom>
        </p:spPr>
      </p:pic>
      <p:sp>
        <p:nvSpPr>
          <p:cNvPr id="20" name="Rectangle: Rounded Corners 19">
            <a:extLst>
              <a:ext uri="{FF2B5EF4-FFF2-40B4-BE49-F238E27FC236}">
                <a16:creationId xmlns:a16="http://schemas.microsoft.com/office/drawing/2014/main" id="{7EF6480B-DB8D-407D-8120-5670D42D231D}"/>
              </a:ext>
            </a:extLst>
          </p:cNvPr>
          <p:cNvSpPr/>
          <p:nvPr/>
        </p:nvSpPr>
        <p:spPr>
          <a:xfrm>
            <a:off x="3523652" y="3197343"/>
            <a:ext cx="2099907" cy="30138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89672304-DE62-41EE-AD1D-79AFA41F3009}"/>
              </a:ext>
            </a:extLst>
          </p:cNvPr>
          <p:cNvSpPr/>
          <p:nvPr/>
        </p:nvSpPr>
        <p:spPr>
          <a:xfrm>
            <a:off x="3523651" y="3555563"/>
            <a:ext cx="2590528" cy="2646158"/>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19F78CB9-1A4B-4DFC-9C97-FA47DE38EF1A}"/>
              </a:ext>
            </a:extLst>
          </p:cNvPr>
          <p:cNvSpPr/>
          <p:nvPr/>
        </p:nvSpPr>
        <p:spPr>
          <a:xfrm>
            <a:off x="6239179" y="4354339"/>
            <a:ext cx="1460556" cy="38273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Flowchart: Connector 22">
            <a:extLst>
              <a:ext uri="{FF2B5EF4-FFF2-40B4-BE49-F238E27FC236}">
                <a16:creationId xmlns:a16="http://schemas.microsoft.com/office/drawing/2014/main" id="{7C7C03B1-74CC-4B35-BD8F-564A2DDF607F}"/>
              </a:ext>
            </a:extLst>
          </p:cNvPr>
          <p:cNvSpPr/>
          <p:nvPr/>
        </p:nvSpPr>
        <p:spPr>
          <a:xfrm>
            <a:off x="6166661" y="144845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4" name="Flowchart: Connector 23">
            <a:extLst>
              <a:ext uri="{FF2B5EF4-FFF2-40B4-BE49-F238E27FC236}">
                <a16:creationId xmlns:a16="http://schemas.microsoft.com/office/drawing/2014/main" id="{A25DBE01-674C-4BD2-99A4-2412FE6FDCEA}"/>
              </a:ext>
            </a:extLst>
          </p:cNvPr>
          <p:cNvSpPr/>
          <p:nvPr/>
        </p:nvSpPr>
        <p:spPr>
          <a:xfrm>
            <a:off x="5717598" y="3089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5" name="Flowchart: Connector 24">
            <a:extLst>
              <a:ext uri="{FF2B5EF4-FFF2-40B4-BE49-F238E27FC236}">
                <a16:creationId xmlns:a16="http://schemas.microsoft.com/office/drawing/2014/main" id="{5731B654-9D74-4D2E-A1CF-F51B0F883937}"/>
              </a:ext>
            </a:extLst>
          </p:cNvPr>
          <p:cNvSpPr/>
          <p:nvPr/>
        </p:nvSpPr>
        <p:spPr>
          <a:xfrm>
            <a:off x="5674048" y="582141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6" name="Rectangle: Rounded Corners 25">
            <a:extLst>
              <a:ext uri="{FF2B5EF4-FFF2-40B4-BE49-F238E27FC236}">
                <a16:creationId xmlns:a16="http://schemas.microsoft.com/office/drawing/2014/main" id="{CA9F6F12-3E27-4867-8AF8-34D18AEB4235}"/>
              </a:ext>
            </a:extLst>
          </p:cNvPr>
          <p:cNvSpPr/>
          <p:nvPr/>
        </p:nvSpPr>
        <p:spPr>
          <a:xfrm>
            <a:off x="5458967" y="4466243"/>
            <a:ext cx="384707" cy="327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670581EC-7184-4EEB-91F3-7ADA121DFBDF}"/>
              </a:ext>
            </a:extLst>
          </p:cNvPr>
          <p:cNvSpPr/>
          <p:nvPr/>
        </p:nvSpPr>
        <p:spPr>
          <a:xfrm>
            <a:off x="7787857" y="435433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8" name="Rectangle: Rounded Corners 27">
            <a:extLst>
              <a:ext uri="{FF2B5EF4-FFF2-40B4-BE49-F238E27FC236}">
                <a16:creationId xmlns:a16="http://schemas.microsoft.com/office/drawing/2014/main" id="{74FA24CE-C991-4D92-8221-119ADE0D6FEA}"/>
              </a:ext>
            </a:extLst>
          </p:cNvPr>
          <p:cNvSpPr/>
          <p:nvPr/>
        </p:nvSpPr>
        <p:spPr>
          <a:xfrm>
            <a:off x="4189419" y="4354339"/>
            <a:ext cx="861225" cy="236711"/>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23142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44B1A1-691C-4F5D-B2C6-87D9B74E1962}"/>
              </a:ext>
            </a:extLst>
          </p:cNvPr>
          <p:cNvPicPr>
            <a:picLocks noChangeAspect="1"/>
          </p:cNvPicPr>
          <p:nvPr/>
        </p:nvPicPr>
        <p:blipFill>
          <a:blip r:embed="rId2"/>
          <a:stretch>
            <a:fillRect/>
          </a:stretch>
        </p:blipFill>
        <p:spPr>
          <a:xfrm>
            <a:off x="6203218" y="3615434"/>
            <a:ext cx="2513511" cy="1873089"/>
          </a:xfrm>
          <a:prstGeom prst="rect">
            <a:avLst/>
          </a:prstGeom>
        </p:spPr>
      </p:pic>
      <p:pic>
        <p:nvPicPr>
          <p:cNvPr id="13" name="Picture 12">
            <a:extLst>
              <a:ext uri="{FF2B5EF4-FFF2-40B4-BE49-F238E27FC236}">
                <a16:creationId xmlns:a16="http://schemas.microsoft.com/office/drawing/2014/main" id="{BA601A95-E8FC-404D-861E-121263117AEE}"/>
              </a:ext>
            </a:extLst>
          </p:cNvPr>
          <p:cNvPicPr>
            <a:picLocks noChangeAspect="1"/>
          </p:cNvPicPr>
          <p:nvPr/>
        </p:nvPicPr>
        <p:blipFill rotWithShape="1">
          <a:blip r:embed="rId3"/>
          <a:srcRect r="23992"/>
          <a:stretch/>
        </p:blipFill>
        <p:spPr>
          <a:xfrm>
            <a:off x="3138731" y="3615435"/>
            <a:ext cx="2957270" cy="2979966"/>
          </a:xfrm>
          <a:prstGeom prst="rect">
            <a:avLst/>
          </a:prstGeom>
        </p:spPr>
      </p:pic>
      <p:pic>
        <p:nvPicPr>
          <p:cNvPr id="11" name="Picture 10">
            <a:extLst>
              <a:ext uri="{FF2B5EF4-FFF2-40B4-BE49-F238E27FC236}">
                <a16:creationId xmlns:a16="http://schemas.microsoft.com/office/drawing/2014/main" id="{758D73ED-CE36-46E1-B0EF-DAAFC4C2F313}"/>
              </a:ext>
            </a:extLst>
          </p:cNvPr>
          <p:cNvPicPr>
            <a:picLocks noChangeAspect="1"/>
          </p:cNvPicPr>
          <p:nvPr/>
        </p:nvPicPr>
        <p:blipFill>
          <a:blip r:embed="rId4"/>
          <a:stretch>
            <a:fillRect/>
          </a:stretch>
        </p:blipFill>
        <p:spPr>
          <a:xfrm>
            <a:off x="28373" y="2519161"/>
            <a:ext cx="3042807" cy="2314067"/>
          </a:xfrm>
          <a:prstGeom prst="rect">
            <a:avLst/>
          </a:prstGeom>
        </p:spPr>
      </p:pic>
      <p:sp>
        <p:nvSpPr>
          <p:cNvPr id="2" name="Title 1">
            <a:extLst>
              <a:ext uri="{FF2B5EF4-FFF2-40B4-BE49-F238E27FC236}">
                <a16:creationId xmlns:a16="http://schemas.microsoft.com/office/drawing/2014/main" id="{FE21EAE0-42DE-4974-96C4-6067B449A4F9}"/>
              </a:ext>
            </a:extLst>
          </p:cNvPr>
          <p:cNvSpPr>
            <a:spLocks noGrp="1"/>
          </p:cNvSpPr>
          <p:nvPr>
            <p:ph type="title"/>
          </p:nvPr>
        </p:nvSpPr>
        <p:spPr/>
        <p:txBody>
          <a:bodyPr/>
          <a:lstStyle/>
          <a:p>
            <a:r>
              <a:rPr lang="en-US" dirty="0"/>
              <a:t>Basic step to code </a:t>
            </a:r>
            <a:r>
              <a:rPr lang="en-US" dirty="0" err="1"/>
              <a:t>php</a:t>
            </a:r>
            <a:r>
              <a:rPr lang="en-US" dirty="0"/>
              <a:t> front-end for web report</a:t>
            </a:r>
            <a:endParaRPr lang="th-TH" dirty="0"/>
          </a:p>
        </p:txBody>
      </p:sp>
      <p:sp>
        <p:nvSpPr>
          <p:cNvPr id="3" name="Rectangle 2">
            <a:extLst>
              <a:ext uri="{FF2B5EF4-FFF2-40B4-BE49-F238E27FC236}">
                <a16:creationId xmlns:a16="http://schemas.microsoft.com/office/drawing/2014/main" id="{AFED6E60-2865-46D3-BC06-83FE3C276AC3}"/>
              </a:ext>
            </a:extLst>
          </p:cNvPr>
          <p:cNvSpPr/>
          <p:nvPr/>
        </p:nvSpPr>
        <p:spPr>
          <a:xfrm>
            <a:off x="8851392" y="1133856"/>
            <a:ext cx="3182112" cy="5230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Steps</a:t>
            </a:r>
          </a:p>
          <a:p>
            <a:pPr marL="342900" indent="-342900">
              <a:buAutoNum type="arabicPeriod"/>
            </a:pPr>
            <a:r>
              <a:rPr lang="en-US" sz="1600" dirty="0">
                <a:solidFill>
                  <a:schemeClr val="tx1"/>
                </a:solidFill>
              </a:rPr>
              <a:t>Add WEB API in view routes/</a:t>
            </a:r>
            <a:r>
              <a:rPr lang="en-US" sz="1600" dirty="0" err="1">
                <a:solidFill>
                  <a:schemeClr val="tx1"/>
                </a:solidFill>
              </a:rPr>
              <a:t>api.php</a:t>
            </a:r>
            <a:r>
              <a:rPr lang="en-US" sz="1600" dirty="0">
                <a:solidFill>
                  <a:schemeClr val="tx1"/>
                </a:solidFill>
              </a:rPr>
              <a:t> ** Need to deploy to server or you can run test locally e.g. </a:t>
            </a:r>
            <a:r>
              <a:rPr lang="en-US" sz="1600" dirty="0">
                <a:solidFill>
                  <a:schemeClr val="tx1"/>
                </a:solidFill>
                <a:hlinkClick r:id="rId5"/>
              </a:rPr>
              <a:t>http://127.0.0.1:8000/api/report_budget_checking_obj/doc_num=F400&amp;start_date=20190101&amp;end_date=20220225&amp;max_record=100/doc_type=0</a:t>
            </a:r>
            <a:endParaRPr lang="en-US" sz="1600" dirty="0">
              <a:solidFill>
                <a:schemeClr val="tx1"/>
              </a:solidFill>
            </a:endParaRPr>
          </a:p>
          <a:p>
            <a:pPr marL="342900" indent="-342900">
              <a:buAutoNum type="arabicPeriod"/>
            </a:pPr>
            <a:r>
              <a:rPr lang="en-US" sz="1600" dirty="0">
                <a:solidFill>
                  <a:schemeClr val="tx1"/>
                </a:solidFill>
              </a:rPr>
              <a:t>Add SIDEBAR Menu in resources/views/theme/sidebar</a:t>
            </a:r>
          </a:p>
          <a:p>
            <a:pPr marL="342900" indent="-342900">
              <a:buAutoNum type="arabicPeriod"/>
            </a:pPr>
            <a:r>
              <a:rPr lang="en-US" sz="1600" dirty="0">
                <a:solidFill>
                  <a:schemeClr val="tx1"/>
                </a:solidFill>
              </a:rPr>
              <a:t>Add CONTROLLER file e.g. http/Controllers/</a:t>
            </a:r>
            <a:r>
              <a:rPr lang="en-US" sz="1600" dirty="0" err="1">
                <a:solidFill>
                  <a:schemeClr val="tx1"/>
                </a:solidFill>
              </a:rPr>
              <a:t>EpsCpApprovePrApiController.php</a:t>
            </a:r>
            <a:r>
              <a:rPr lang="en-US" sz="1600" dirty="0">
                <a:solidFill>
                  <a:schemeClr val="tx1"/>
                </a:solidFill>
              </a:rPr>
              <a:t>)</a:t>
            </a:r>
          </a:p>
          <a:p>
            <a:pPr marL="342900" indent="-342900">
              <a:buAutoNum type="arabicPeriod"/>
            </a:pPr>
            <a:r>
              <a:rPr lang="en-US" sz="1600" dirty="0">
                <a:solidFill>
                  <a:schemeClr val="tx1"/>
                </a:solidFill>
              </a:rPr>
              <a:t>Add VIEW e.g. resources/views/eps-cp-approve-</a:t>
            </a:r>
            <a:r>
              <a:rPr lang="en-US" sz="1600" dirty="0" err="1">
                <a:solidFill>
                  <a:schemeClr val="tx1"/>
                </a:solidFill>
              </a:rPr>
              <a:t>pr.blade</a:t>
            </a:r>
            <a:endParaRPr lang="en-US" sz="1600" dirty="0">
              <a:solidFill>
                <a:schemeClr val="tx1"/>
              </a:solidFill>
            </a:endParaRPr>
          </a:p>
          <a:p>
            <a:pPr marL="342900" indent="-342900">
              <a:buAutoNum type="arabicPeriod"/>
            </a:pPr>
            <a:r>
              <a:rPr lang="en-US" sz="1600" dirty="0">
                <a:solidFill>
                  <a:schemeClr val="tx1"/>
                </a:solidFill>
              </a:rPr>
              <a:t>Add command in </a:t>
            </a:r>
            <a:r>
              <a:rPr lang="en-US" sz="1600" dirty="0" err="1">
                <a:solidFill>
                  <a:schemeClr val="tx1"/>
                </a:solidFill>
              </a:rPr>
              <a:t>web.php</a:t>
            </a:r>
            <a:endParaRPr lang="en-US" sz="1600" dirty="0">
              <a:solidFill>
                <a:schemeClr val="tx1"/>
              </a:solidFill>
            </a:endParaRPr>
          </a:p>
          <a:p>
            <a:pPr marL="342900" indent="-342900">
              <a:buAutoNum type="arabicPeriod"/>
            </a:pPr>
            <a:r>
              <a:rPr lang="en-US" sz="1600" dirty="0">
                <a:solidFill>
                  <a:schemeClr val="tx1"/>
                </a:solidFill>
              </a:rPr>
              <a:t>Run test, </a:t>
            </a:r>
            <a:r>
              <a:rPr lang="en-US" sz="1600" dirty="0" err="1">
                <a:solidFill>
                  <a:schemeClr val="tx1"/>
                </a:solidFill>
              </a:rPr>
              <a:t>php</a:t>
            </a:r>
            <a:r>
              <a:rPr lang="en-US" sz="1600" dirty="0">
                <a:solidFill>
                  <a:schemeClr val="tx1"/>
                </a:solidFill>
              </a:rPr>
              <a:t> artisan serve, go to URL e.g. </a:t>
            </a:r>
            <a:r>
              <a:rPr lang="en-US" sz="1600" dirty="0">
                <a:solidFill>
                  <a:schemeClr val="tx1"/>
                </a:solidFill>
                <a:hlinkClick r:id="rId6"/>
              </a:rPr>
              <a:t>http://127.0.0.1:8000</a:t>
            </a:r>
            <a:endParaRPr lang="en-US" sz="1600" dirty="0">
              <a:solidFill>
                <a:schemeClr val="tx1"/>
              </a:solidFill>
            </a:endParaRPr>
          </a:p>
          <a:p>
            <a:r>
              <a:rPr lang="en-US" sz="1600" b="1" dirty="0">
                <a:solidFill>
                  <a:schemeClr val="tx1"/>
                </a:solidFill>
              </a:rPr>
              <a:t>Note</a:t>
            </a:r>
          </a:p>
          <a:p>
            <a:r>
              <a:rPr lang="en-US" sz="1600" dirty="0">
                <a:solidFill>
                  <a:schemeClr val="tx1"/>
                </a:solidFill>
              </a:rPr>
              <a:t>(A) You can see Store procedure spec at </a:t>
            </a:r>
            <a:r>
              <a:rPr lang="en-US" sz="1600" dirty="0" err="1">
                <a:solidFill>
                  <a:schemeClr val="tx1"/>
                </a:solidFill>
              </a:rPr>
              <a:t>sqlqueries</a:t>
            </a:r>
            <a:r>
              <a:rPr lang="en-US" sz="1600" dirty="0">
                <a:solidFill>
                  <a:schemeClr val="tx1"/>
                </a:solidFill>
              </a:rPr>
              <a:t>/</a:t>
            </a:r>
            <a:r>
              <a:rPr lang="en-US" sz="1600" dirty="0" err="1">
                <a:solidFill>
                  <a:schemeClr val="tx1"/>
                </a:solidFill>
              </a:rPr>
              <a:t>mssql</a:t>
            </a:r>
            <a:r>
              <a:rPr lang="en-US" sz="1600" dirty="0">
                <a:solidFill>
                  <a:schemeClr val="tx1"/>
                </a:solidFill>
              </a:rPr>
              <a:t>-</a:t>
            </a:r>
            <a:r>
              <a:rPr lang="en-US" sz="1600" dirty="0" err="1">
                <a:solidFill>
                  <a:schemeClr val="tx1"/>
                </a:solidFill>
              </a:rPr>
              <a:t>sp</a:t>
            </a:r>
            <a:r>
              <a:rPr lang="en-US" sz="1600" dirty="0">
                <a:solidFill>
                  <a:schemeClr val="tx1"/>
                </a:solidFill>
              </a:rPr>
              <a:t>-reports</a:t>
            </a:r>
          </a:p>
        </p:txBody>
      </p:sp>
      <p:pic>
        <p:nvPicPr>
          <p:cNvPr id="9" name="Picture 8">
            <a:extLst>
              <a:ext uri="{FF2B5EF4-FFF2-40B4-BE49-F238E27FC236}">
                <a16:creationId xmlns:a16="http://schemas.microsoft.com/office/drawing/2014/main" id="{75ACF372-4C09-46F9-B8EA-0766437C398A}"/>
              </a:ext>
            </a:extLst>
          </p:cNvPr>
          <p:cNvPicPr>
            <a:picLocks noChangeAspect="1"/>
          </p:cNvPicPr>
          <p:nvPr/>
        </p:nvPicPr>
        <p:blipFill>
          <a:blip r:embed="rId7"/>
          <a:stretch>
            <a:fillRect/>
          </a:stretch>
        </p:blipFill>
        <p:spPr>
          <a:xfrm>
            <a:off x="102" y="4903221"/>
            <a:ext cx="3071078" cy="1692180"/>
          </a:xfrm>
          <a:prstGeom prst="rect">
            <a:avLst/>
          </a:prstGeom>
        </p:spPr>
      </p:pic>
      <p:pic>
        <p:nvPicPr>
          <p:cNvPr id="15" name="Picture 14">
            <a:extLst>
              <a:ext uri="{FF2B5EF4-FFF2-40B4-BE49-F238E27FC236}">
                <a16:creationId xmlns:a16="http://schemas.microsoft.com/office/drawing/2014/main" id="{6D2AB602-8754-49F8-8C6A-5C1E68EC2CDB}"/>
              </a:ext>
            </a:extLst>
          </p:cNvPr>
          <p:cNvPicPr>
            <a:picLocks noChangeAspect="1"/>
          </p:cNvPicPr>
          <p:nvPr/>
        </p:nvPicPr>
        <p:blipFill rotWithShape="1">
          <a:blip r:embed="rId8"/>
          <a:srcRect b="53650"/>
          <a:stretch/>
        </p:blipFill>
        <p:spPr>
          <a:xfrm>
            <a:off x="6175134" y="5562544"/>
            <a:ext cx="2553178" cy="1032857"/>
          </a:xfrm>
          <a:prstGeom prst="rect">
            <a:avLst/>
          </a:prstGeom>
        </p:spPr>
      </p:pic>
      <p:pic>
        <p:nvPicPr>
          <p:cNvPr id="17" name="Picture 16">
            <a:extLst>
              <a:ext uri="{FF2B5EF4-FFF2-40B4-BE49-F238E27FC236}">
                <a16:creationId xmlns:a16="http://schemas.microsoft.com/office/drawing/2014/main" id="{89014F9D-ABAF-450D-963C-929889C9A2F8}"/>
              </a:ext>
            </a:extLst>
          </p:cNvPr>
          <p:cNvPicPr>
            <a:picLocks noChangeAspect="1"/>
          </p:cNvPicPr>
          <p:nvPr/>
        </p:nvPicPr>
        <p:blipFill>
          <a:blip r:embed="rId9"/>
          <a:stretch>
            <a:fillRect/>
          </a:stretch>
        </p:blipFill>
        <p:spPr>
          <a:xfrm>
            <a:off x="28373" y="949395"/>
            <a:ext cx="6023680" cy="1499773"/>
          </a:xfrm>
          <a:prstGeom prst="rect">
            <a:avLst/>
          </a:prstGeom>
        </p:spPr>
      </p:pic>
      <p:pic>
        <p:nvPicPr>
          <p:cNvPr id="5" name="Picture 4">
            <a:extLst>
              <a:ext uri="{FF2B5EF4-FFF2-40B4-BE49-F238E27FC236}">
                <a16:creationId xmlns:a16="http://schemas.microsoft.com/office/drawing/2014/main" id="{7527F173-1F8B-4C3B-9FD9-ED710E9F5898}"/>
              </a:ext>
            </a:extLst>
          </p:cNvPr>
          <p:cNvPicPr>
            <a:picLocks noChangeAspect="1"/>
          </p:cNvPicPr>
          <p:nvPr/>
        </p:nvPicPr>
        <p:blipFill>
          <a:blip r:embed="rId10"/>
          <a:stretch>
            <a:fillRect/>
          </a:stretch>
        </p:blipFill>
        <p:spPr>
          <a:xfrm>
            <a:off x="3138731" y="1618666"/>
            <a:ext cx="5577999" cy="1933464"/>
          </a:xfrm>
          <a:prstGeom prst="rect">
            <a:avLst/>
          </a:prstGeom>
          <a:ln w="22225">
            <a:solidFill>
              <a:schemeClr val="bg1"/>
            </a:solidFill>
          </a:ln>
        </p:spPr>
      </p:pic>
      <p:sp>
        <p:nvSpPr>
          <p:cNvPr id="18" name="Flowchart: Connector 17">
            <a:extLst>
              <a:ext uri="{FF2B5EF4-FFF2-40B4-BE49-F238E27FC236}">
                <a16:creationId xmlns:a16="http://schemas.microsoft.com/office/drawing/2014/main" id="{C73D2F6E-C65A-4D1B-8ADE-04990A83E086}"/>
              </a:ext>
            </a:extLst>
          </p:cNvPr>
          <p:cNvSpPr/>
          <p:nvPr/>
        </p:nvSpPr>
        <p:spPr>
          <a:xfrm>
            <a:off x="1205876" y="3744330"/>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6" name="Rectangle: Rounded Corners 5">
            <a:extLst>
              <a:ext uri="{FF2B5EF4-FFF2-40B4-BE49-F238E27FC236}">
                <a16:creationId xmlns:a16="http://schemas.microsoft.com/office/drawing/2014/main" id="{C06FD08E-35CF-4D88-8C63-7D4924C8F085}"/>
              </a:ext>
            </a:extLst>
          </p:cNvPr>
          <p:cNvSpPr/>
          <p:nvPr/>
        </p:nvSpPr>
        <p:spPr>
          <a:xfrm>
            <a:off x="299980" y="1143976"/>
            <a:ext cx="2771200" cy="113047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Flowchart: Connector 6">
            <a:extLst>
              <a:ext uri="{FF2B5EF4-FFF2-40B4-BE49-F238E27FC236}">
                <a16:creationId xmlns:a16="http://schemas.microsoft.com/office/drawing/2014/main" id="{89F6792A-FF58-41CB-B939-E45C096AFFAF}"/>
              </a:ext>
            </a:extLst>
          </p:cNvPr>
          <p:cNvSpPr/>
          <p:nvPr/>
        </p:nvSpPr>
        <p:spPr>
          <a:xfrm>
            <a:off x="2478831" y="151251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9" name="Rectangle: Rounded Corners 18">
            <a:extLst>
              <a:ext uri="{FF2B5EF4-FFF2-40B4-BE49-F238E27FC236}">
                <a16:creationId xmlns:a16="http://schemas.microsoft.com/office/drawing/2014/main" id="{7ACFA0C1-6B7F-46BA-AFF1-30A02758558A}"/>
              </a:ext>
            </a:extLst>
          </p:cNvPr>
          <p:cNvSpPr/>
          <p:nvPr/>
        </p:nvSpPr>
        <p:spPr>
          <a:xfrm>
            <a:off x="0" y="4142291"/>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7E98F1B0-4A95-46A3-868E-0D6D0AEDECB6}"/>
              </a:ext>
            </a:extLst>
          </p:cNvPr>
          <p:cNvSpPr/>
          <p:nvPr/>
        </p:nvSpPr>
        <p:spPr>
          <a:xfrm>
            <a:off x="123480" y="5640439"/>
            <a:ext cx="105127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BF13EED8-4768-412C-B8A9-8C9AFF480606}"/>
              </a:ext>
            </a:extLst>
          </p:cNvPr>
          <p:cNvSpPr/>
          <p:nvPr/>
        </p:nvSpPr>
        <p:spPr>
          <a:xfrm>
            <a:off x="1276779" y="5562544"/>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2" name="Rectangle: Rounded Corners 21">
            <a:extLst>
              <a:ext uri="{FF2B5EF4-FFF2-40B4-BE49-F238E27FC236}">
                <a16:creationId xmlns:a16="http://schemas.microsoft.com/office/drawing/2014/main" id="{686DCA2D-10AF-4BC7-8B79-E776FE7B82FD}"/>
              </a:ext>
            </a:extLst>
          </p:cNvPr>
          <p:cNvSpPr/>
          <p:nvPr/>
        </p:nvSpPr>
        <p:spPr>
          <a:xfrm>
            <a:off x="3138731" y="3123116"/>
            <a:ext cx="1562100" cy="201109"/>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Rectangle: Rounded Corners 22">
            <a:extLst>
              <a:ext uri="{FF2B5EF4-FFF2-40B4-BE49-F238E27FC236}">
                <a16:creationId xmlns:a16="http://schemas.microsoft.com/office/drawing/2014/main" id="{EBDFBBDB-1CEB-4714-8B20-AB7E24855E8E}"/>
              </a:ext>
            </a:extLst>
          </p:cNvPr>
          <p:cNvSpPr/>
          <p:nvPr/>
        </p:nvSpPr>
        <p:spPr>
          <a:xfrm>
            <a:off x="5271002" y="3279197"/>
            <a:ext cx="344572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Flowchart: Connector 23">
            <a:extLst>
              <a:ext uri="{FF2B5EF4-FFF2-40B4-BE49-F238E27FC236}">
                <a16:creationId xmlns:a16="http://schemas.microsoft.com/office/drawing/2014/main" id="{CC87A7B0-5EE8-4F0E-B1A5-B0943F8BEF85}"/>
              </a:ext>
            </a:extLst>
          </p:cNvPr>
          <p:cNvSpPr/>
          <p:nvPr/>
        </p:nvSpPr>
        <p:spPr>
          <a:xfrm>
            <a:off x="4780116" y="313745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th-TH" dirty="0"/>
          </a:p>
        </p:txBody>
      </p:sp>
      <p:sp>
        <p:nvSpPr>
          <p:cNvPr id="26" name="Rectangle: Rounded Corners 25">
            <a:extLst>
              <a:ext uri="{FF2B5EF4-FFF2-40B4-BE49-F238E27FC236}">
                <a16:creationId xmlns:a16="http://schemas.microsoft.com/office/drawing/2014/main" id="{52ECDDDF-3270-44A2-A717-C9ACF8EF40AA}"/>
              </a:ext>
            </a:extLst>
          </p:cNvPr>
          <p:cNvSpPr/>
          <p:nvPr/>
        </p:nvSpPr>
        <p:spPr>
          <a:xfrm>
            <a:off x="3108828" y="6322468"/>
            <a:ext cx="1739397" cy="27293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7" name="Flowchart: Connector 26">
            <a:extLst>
              <a:ext uri="{FF2B5EF4-FFF2-40B4-BE49-F238E27FC236}">
                <a16:creationId xmlns:a16="http://schemas.microsoft.com/office/drawing/2014/main" id="{2940549D-3B0A-4C6C-9C14-0B82202D2F2D}"/>
              </a:ext>
            </a:extLst>
          </p:cNvPr>
          <p:cNvSpPr/>
          <p:nvPr/>
        </p:nvSpPr>
        <p:spPr>
          <a:xfrm>
            <a:off x="4400738" y="588562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th-TH" dirty="0"/>
          </a:p>
        </p:txBody>
      </p:sp>
      <p:sp>
        <p:nvSpPr>
          <p:cNvPr id="28" name="Flowchart: Connector 27">
            <a:extLst>
              <a:ext uri="{FF2B5EF4-FFF2-40B4-BE49-F238E27FC236}">
                <a16:creationId xmlns:a16="http://schemas.microsoft.com/office/drawing/2014/main" id="{8910178B-ADD7-4D74-A9E1-4F496DA62886}"/>
              </a:ext>
            </a:extLst>
          </p:cNvPr>
          <p:cNvSpPr/>
          <p:nvPr/>
        </p:nvSpPr>
        <p:spPr>
          <a:xfrm>
            <a:off x="8236002" y="5892205"/>
            <a:ext cx="356224" cy="37353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A</a:t>
            </a:r>
            <a:endParaRPr lang="th-TH" dirty="0"/>
          </a:p>
        </p:txBody>
      </p:sp>
      <p:sp>
        <p:nvSpPr>
          <p:cNvPr id="25" name="Rectangle: Rounded Corners 24">
            <a:extLst>
              <a:ext uri="{FF2B5EF4-FFF2-40B4-BE49-F238E27FC236}">
                <a16:creationId xmlns:a16="http://schemas.microsoft.com/office/drawing/2014/main" id="{F3D0F167-6EA1-4D77-A778-595CF3DFBBC7}"/>
              </a:ext>
            </a:extLst>
          </p:cNvPr>
          <p:cNvSpPr/>
          <p:nvPr/>
        </p:nvSpPr>
        <p:spPr>
          <a:xfrm>
            <a:off x="6096000" y="3626151"/>
            <a:ext cx="2648175" cy="192567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9" name="Flowchart: Connector 28">
            <a:extLst>
              <a:ext uri="{FF2B5EF4-FFF2-40B4-BE49-F238E27FC236}">
                <a16:creationId xmlns:a16="http://schemas.microsoft.com/office/drawing/2014/main" id="{6B8C88D7-EA14-4683-A2FE-A327CAA25101}"/>
              </a:ext>
            </a:extLst>
          </p:cNvPr>
          <p:cNvSpPr/>
          <p:nvPr/>
        </p:nvSpPr>
        <p:spPr>
          <a:xfrm>
            <a:off x="8236002" y="487114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th-TH" dirty="0"/>
          </a:p>
        </p:txBody>
      </p:sp>
    </p:spTree>
    <p:extLst>
      <p:ext uri="{BB962C8B-B14F-4D97-AF65-F5344CB8AC3E}">
        <p14:creationId xmlns:p14="http://schemas.microsoft.com/office/powerpoint/2010/main" val="358435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05DA-2F7C-4B9D-AA6F-DB218895AE40}"/>
              </a:ext>
            </a:extLst>
          </p:cNvPr>
          <p:cNvSpPr>
            <a:spLocks noGrp="1"/>
          </p:cNvSpPr>
          <p:nvPr>
            <p:ph type="title"/>
          </p:nvPr>
        </p:nvSpPr>
        <p:spPr/>
        <p:txBody>
          <a:bodyPr/>
          <a:lstStyle/>
          <a:p>
            <a:r>
              <a:rPr lang="en-US" dirty="0"/>
              <a:t>Deploy Code on Web</a:t>
            </a:r>
            <a:endParaRPr lang="th-TH" dirty="0"/>
          </a:p>
        </p:txBody>
      </p:sp>
      <p:pic>
        <p:nvPicPr>
          <p:cNvPr id="4" name="Picture 3">
            <a:extLst>
              <a:ext uri="{FF2B5EF4-FFF2-40B4-BE49-F238E27FC236}">
                <a16:creationId xmlns:a16="http://schemas.microsoft.com/office/drawing/2014/main" id="{69917901-54D0-49FF-8BA9-00E544EC1CF8}"/>
              </a:ext>
            </a:extLst>
          </p:cNvPr>
          <p:cNvPicPr>
            <a:picLocks noChangeAspect="1"/>
          </p:cNvPicPr>
          <p:nvPr/>
        </p:nvPicPr>
        <p:blipFill>
          <a:blip r:embed="rId2"/>
          <a:stretch>
            <a:fillRect/>
          </a:stretch>
        </p:blipFill>
        <p:spPr>
          <a:xfrm>
            <a:off x="195943" y="913540"/>
            <a:ext cx="3345607" cy="4460893"/>
          </a:xfrm>
          <a:prstGeom prst="rect">
            <a:avLst/>
          </a:prstGeom>
          <a:ln w="15875">
            <a:solidFill>
              <a:schemeClr val="tx1"/>
            </a:solidFill>
          </a:ln>
        </p:spPr>
      </p:pic>
      <p:pic>
        <p:nvPicPr>
          <p:cNvPr id="6" name="Picture 5">
            <a:extLst>
              <a:ext uri="{FF2B5EF4-FFF2-40B4-BE49-F238E27FC236}">
                <a16:creationId xmlns:a16="http://schemas.microsoft.com/office/drawing/2014/main" id="{788606A2-4841-4951-B372-6A67FE248A9C}"/>
              </a:ext>
            </a:extLst>
          </p:cNvPr>
          <p:cNvPicPr>
            <a:picLocks noChangeAspect="1"/>
          </p:cNvPicPr>
          <p:nvPr/>
        </p:nvPicPr>
        <p:blipFill rotWithShape="1">
          <a:blip r:embed="rId3"/>
          <a:srcRect r="34346"/>
          <a:stretch/>
        </p:blipFill>
        <p:spPr>
          <a:xfrm>
            <a:off x="3699223" y="939233"/>
            <a:ext cx="2738899" cy="4435200"/>
          </a:xfrm>
          <a:prstGeom prst="rect">
            <a:avLst/>
          </a:prstGeom>
          <a:ln w="15875">
            <a:solidFill>
              <a:schemeClr val="tx1"/>
            </a:solidFill>
          </a:ln>
        </p:spPr>
      </p:pic>
      <p:pic>
        <p:nvPicPr>
          <p:cNvPr id="8" name="Picture 7">
            <a:extLst>
              <a:ext uri="{FF2B5EF4-FFF2-40B4-BE49-F238E27FC236}">
                <a16:creationId xmlns:a16="http://schemas.microsoft.com/office/drawing/2014/main" id="{156530DE-F439-4183-B27E-826DB12962C9}"/>
              </a:ext>
            </a:extLst>
          </p:cNvPr>
          <p:cNvPicPr>
            <a:picLocks noChangeAspect="1"/>
          </p:cNvPicPr>
          <p:nvPr/>
        </p:nvPicPr>
        <p:blipFill>
          <a:blip r:embed="rId4"/>
          <a:stretch>
            <a:fillRect/>
          </a:stretch>
        </p:blipFill>
        <p:spPr>
          <a:xfrm>
            <a:off x="6606122" y="1782147"/>
            <a:ext cx="5472215" cy="3135539"/>
          </a:xfrm>
          <a:prstGeom prst="rect">
            <a:avLst/>
          </a:prstGeom>
        </p:spPr>
      </p:pic>
      <p:sp>
        <p:nvSpPr>
          <p:cNvPr id="9" name="Rectangle: Rounded Corners 8">
            <a:extLst>
              <a:ext uri="{FF2B5EF4-FFF2-40B4-BE49-F238E27FC236}">
                <a16:creationId xmlns:a16="http://schemas.microsoft.com/office/drawing/2014/main" id="{53517280-1284-41B5-89F2-D36883EE0B1A}"/>
              </a:ext>
            </a:extLst>
          </p:cNvPr>
          <p:cNvSpPr/>
          <p:nvPr/>
        </p:nvSpPr>
        <p:spPr>
          <a:xfrm>
            <a:off x="195943" y="4180113"/>
            <a:ext cx="712107" cy="17728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C9C49E7D-7EA4-416C-8AAF-5DAB986D7416}"/>
              </a:ext>
            </a:extLst>
          </p:cNvPr>
          <p:cNvSpPr/>
          <p:nvPr/>
        </p:nvSpPr>
        <p:spPr>
          <a:xfrm>
            <a:off x="1000125" y="2286000"/>
            <a:ext cx="1939925" cy="755650"/>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D9C5F01A-7AB9-4861-B47C-46B319E2DA24}"/>
              </a:ext>
            </a:extLst>
          </p:cNvPr>
          <p:cNvSpPr/>
          <p:nvPr/>
        </p:nvSpPr>
        <p:spPr>
          <a:xfrm>
            <a:off x="4664441" y="372637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Rounded Corners 11">
            <a:extLst>
              <a:ext uri="{FF2B5EF4-FFF2-40B4-BE49-F238E27FC236}">
                <a16:creationId xmlns:a16="http://schemas.microsoft.com/office/drawing/2014/main" id="{54107B4C-E7FD-4070-A736-2F5CBED06E50}"/>
              </a:ext>
            </a:extLst>
          </p:cNvPr>
          <p:cNvSpPr/>
          <p:nvPr/>
        </p:nvSpPr>
        <p:spPr>
          <a:xfrm>
            <a:off x="4664441" y="4300704"/>
            <a:ext cx="1772881" cy="675355"/>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Rounded Corners 12">
            <a:extLst>
              <a:ext uri="{FF2B5EF4-FFF2-40B4-BE49-F238E27FC236}">
                <a16:creationId xmlns:a16="http://schemas.microsoft.com/office/drawing/2014/main" id="{174AF27C-283A-44AF-80A1-51A7FDC81773}"/>
              </a:ext>
            </a:extLst>
          </p:cNvPr>
          <p:cNvSpPr/>
          <p:nvPr/>
        </p:nvSpPr>
        <p:spPr>
          <a:xfrm>
            <a:off x="6606123" y="2674561"/>
            <a:ext cx="5472214" cy="499763"/>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Rounded Corners 13">
            <a:extLst>
              <a:ext uri="{FF2B5EF4-FFF2-40B4-BE49-F238E27FC236}">
                <a16:creationId xmlns:a16="http://schemas.microsoft.com/office/drawing/2014/main" id="{28CFBF20-347B-4A91-80B4-3908FAE73BE6}"/>
              </a:ext>
            </a:extLst>
          </p:cNvPr>
          <p:cNvSpPr/>
          <p:nvPr/>
        </p:nvSpPr>
        <p:spPr>
          <a:xfrm>
            <a:off x="195943" y="5518697"/>
            <a:ext cx="3345607"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Menu to deploy code </a:t>
            </a:r>
          </a:p>
          <a:p>
            <a:pPr algn="ctr"/>
            <a:r>
              <a:rPr lang="en-US" dirty="0"/>
              <a:t>(git pull)</a:t>
            </a:r>
            <a:endParaRPr lang="th-TH" dirty="0"/>
          </a:p>
        </p:txBody>
      </p:sp>
      <p:sp>
        <p:nvSpPr>
          <p:cNvPr id="15" name="Rectangle: Rounded Corners 14">
            <a:extLst>
              <a:ext uri="{FF2B5EF4-FFF2-40B4-BE49-F238E27FC236}">
                <a16:creationId xmlns:a16="http://schemas.microsoft.com/office/drawing/2014/main" id="{78E0AC0A-EB6C-48B0-8496-63FB0C9F0332}"/>
              </a:ext>
            </a:extLst>
          </p:cNvPr>
          <p:cNvSpPr/>
          <p:nvPr/>
        </p:nvSpPr>
        <p:spPr>
          <a:xfrm>
            <a:off x="3698422" y="5541044"/>
            <a:ext cx="2738900" cy="93734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Script </a:t>
            </a:r>
          </a:p>
          <a:p>
            <a:pPr algn="ctr"/>
            <a:r>
              <a:rPr lang="en-US" dirty="0"/>
              <a:t>on Web Server</a:t>
            </a:r>
            <a:endParaRPr lang="th-TH" dirty="0"/>
          </a:p>
        </p:txBody>
      </p:sp>
      <p:sp>
        <p:nvSpPr>
          <p:cNvPr id="16" name="Rectangle: Rounded Corners 15">
            <a:extLst>
              <a:ext uri="{FF2B5EF4-FFF2-40B4-BE49-F238E27FC236}">
                <a16:creationId xmlns:a16="http://schemas.microsoft.com/office/drawing/2014/main" id="{D873FD11-B822-47F3-9B0C-1FF30CE6E6BB}"/>
              </a:ext>
            </a:extLst>
          </p:cNvPr>
          <p:cNvSpPr/>
          <p:nvPr/>
        </p:nvSpPr>
        <p:spPr>
          <a:xfrm>
            <a:off x="6595794" y="4943379"/>
            <a:ext cx="5482543" cy="155453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Resources/views/deploy.blade.php</a:t>
            </a:r>
          </a:p>
          <a:p>
            <a:pPr marL="514350" indent="-514350">
              <a:buAutoNum type="arabicPeriod"/>
            </a:pPr>
            <a:r>
              <a:rPr lang="en-US" sz="2000" dirty="0"/>
              <a:t>Form method = GET</a:t>
            </a:r>
          </a:p>
          <a:p>
            <a:pPr marL="514350" indent="-514350">
              <a:buAutoNum type="arabicPeriod"/>
            </a:pPr>
            <a:r>
              <a:rPr lang="en-US" sz="2000" dirty="0"/>
              <a:t>Create Button (Deploy code | git pull)</a:t>
            </a:r>
          </a:p>
          <a:p>
            <a:pPr marL="514350" indent="-514350">
              <a:buAutoNum type="arabicPeriod"/>
            </a:pPr>
            <a:r>
              <a:rPr lang="en-US" sz="2000" dirty="0"/>
              <a:t>After GET (Click Button), show result</a:t>
            </a:r>
            <a:endParaRPr lang="th-TH" sz="2000" dirty="0"/>
          </a:p>
        </p:txBody>
      </p:sp>
      <p:pic>
        <p:nvPicPr>
          <p:cNvPr id="18" name="Picture 17">
            <a:extLst>
              <a:ext uri="{FF2B5EF4-FFF2-40B4-BE49-F238E27FC236}">
                <a16:creationId xmlns:a16="http://schemas.microsoft.com/office/drawing/2014/main" id="{117D760E-66E2-4AD3-82FC-4D57AD1C955D}"/>
              </a:ext>
            </a:extLst>
          </p:cNvPr>
          <p:cNvPicPr>
            <a:picLocks noChangeAspect="1"/>
          </p:cNvPicPr>
          <p:nvPr/>
        </p:nvPicPr>
        <p:blipFill>
          <a:blip r:embed="rId5"/>
          <a:stretch>
            <a:fillRect/>
          </a:stretch>
        </p:blipFill>
        <p:spPr>
          <a:xfrm>
            <a:off x="6606123" y="939233"/>
            <a:ext cx="4996480" cy="717778"/>
          </a:xfrm>
          <a:prstGeom prst="rect">
            <a:avLst/>
          </a:prstGeom>
        </p:spPr>
      </p:pic>
      <p:sp>
        <p:nvSpPr>
          <p:cNvPr id="19" name="Rectangle: Rounded Corners 18">
            <a:extLst>
              <a:ext uri="{FF2B5EF4-FFF2-40B4-BE49-F238E27FC236}">
                <a16:creationId xmlns:a16="http://schemas.microsoft.com/office/drawing/2014/main" id="{F8F262FC-B30D-4F96-9E4E-97398593AB29}"/>
              </a:ext>
            </a:extLst>
          </p:cNvPr>
          <p:cNvSpPr/>
          <p:nvPr/>
        </p:nvSpPr>
        <p:spPr>
          <a:xfrm>
            <a:off x="6595793" y="913540"/>
            <a:ext cx="5482543" cy="769164"/>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Rounded Corners 19">
            <a:extLst>
              <a:ext uri="{FF2B5EF4-FFF2-40B4-BE49-F238E27FC236}">
                <a16:creationId xmlns:a16="http://schemas.microsoft.com/office/drawing/2014/main" id="{C084C835-B456-454E-A47C-56C0E02DD5AE}"/>
              </a:ext>
            </a:extLst>
          </p:cNvPr>
          <p:cNvSpPr/>
          <p:nvPr/>
        </p:nvSpPr>
        <p:spPr>
          <a:xfrm>
            <a:off x="6606120" y="3262936"/>
            <a:ext cx="5461887" cy="1068007"/>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Flowchart: Connector 20">
            <a:extLst>
              <a:ext uri="{FF2B5EF4-FFF2-40B4-BE49-F238E27FC236}">
                <a16:creationId xmlns:a16="http://schemas.microsoft.com/office/drawing/2014/main" id="{C0BBAE74-BA5B-4D55-A81A-4B22B8E0006C}"/>
              </a:ext>
            </a:extLst>
          </p:cNvPr>
          <p:cNvSpPr/>
          <p:nvPr/>
        </p:nvSpPr>
        <p:spPr>
          <a:xfrm>
            <a:off x="11639833" y="1115323"/>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22" name="Flowchart: Connector 21">
            <a:extLst>
              <a:ext uri="{FF2B5EF4-FFF2-40B4-BE49-F238E27FC236}">
                <a16:creationId xmlns:a16="http://schemas.microsoft.com/office/drawing/2014/main" id="{471B82BC-CE41-4D43-8355-4EF978310E63}"/>
              </a:ext>
            </a:extLst>
          </p:cNvPr>
          <p:cNvSpPr/>
          <p:nvPr/>
        </p:nvSpPr>
        <p:spPr>
          <a:xfrm>
            <a:off x="11639833" y="2207852"/>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23" name="Flowchart: Connector 22">
            <a:extLst>
              <a:ext uri="{FF2B5EF4-FFF2-40B4-BE49-F238E27FC236}">
                <a16:creationId xmlns:a16="http://schemas.microsoft.com/office/drawing/2014/main" id="{727EC586-104E-4908-8D86-3E198024D0CB}"/>
              </a:ext>
            </a:extLst>
          </p:cNvPr>
          <p:cNvSpPr/>
          <p:nvPr/>
        </p:nvSpPr>
        <p:spPr>
          <a:xfrm>
            <a:off x="11641273" y="3538779"/>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
        <p:nvSpPr>
          <p:cNvPr id="24" name="Rectangle: Rounded Corners 23">
            <a:extLst>
              <a:ext uri="{FF2B5EF4-FFF2-40B4-BE49-F238E27FC236}">
                <a16:creationId xmlns:a16="http://schemas.microsoft.com/office/drawing/2014/main" id="{E8310150-C51E-4AAE-92C6-60F3D61CCE82}"/>
              </a:ext>
            </a:extLst>
          </p:cNvPr>
          <p:cNvSpPr/>
          <p:nvPr/>
        </p:nvSpPr>
        <p:spPr>
          <a:xfrm>
            <a:off x="4234422" y="1279507"/>
            <a:ext cx="1316459" cy="198636"/>
          </a:xfrm>
          <a:prstGeom prst="roundRect">
            <a:avLst>
              <a:gd name="adj" fmla="val 0"/>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1287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E07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A9912169-47C1-490E-9374-25657741F0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700088"/>
            <a:ext cx="5459413" cy="5459413"/>
          </a:xfrm>
          <a:prstGeom prst="rect">
            <a:avLst/>
          </a:prstGeom>
        </p:spPr>
      </p:pic>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621629" y="640080"/>
            <a:ext cx="4225290" cy="5578816"/>
          </a:xfrm>
        </p:spPr>
        <p:txBody>
          <a:bodyPr vert="horz" lIns="91440" tIns="45720" rIns="91440" bIns="45720" rtlCol="0" anchor="ctr">
            <a:normAutofit/>
          </a:bodyPr>
          <a:lstStyle/>
          <a:p>
            <a:r>
              <a:rPr lang="en-US" sz="4400" kern="1200">
                <a:solidFill>
                  <a:srgbClr val="FFFFFF"/>
                </a:solidFill>
                <a:latin typeface="+mj-lt"/>
                <a:ea typeface="+mj-ea"/>
                <a:cs typeface="+mj-cs"/>
              </a:rPr>
              <a:t>Git Command</a:t>
            </a:r>
          </a:p>
        </p:txBody>
      </p:sp>
    </p:spTree>
    <p:extLst>
      <p:ext uri="{BB962C8B-B14F-4D97-AF65-F5344CB8AC3E}">
        <p14:creationId xmlns:p14="http://schemas.microsoft.com/office/powerpoint/2010/main" val="4031053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B2156-05A0-4F44-9569-F59DC705EBAA}"/>
              </a:ext>
            </a:extLst>
          </p:cNvPr>
          <p:cNvSpPr>
            <a:spLocks noGrp="1"/>
          </p:cNvSpPr>
          <p:nvPr>
            <p:ph type="title"/>
          </p:nvPr>
        </p:nvSpPr>
        <p:spPr/>
        <p:txBody>
          <a:bodyPr/>
          <a:lstStyle/>
          <a:p>
            <a:r>
              <a:rPr lang="en-US"/>
              <a:t>Github</a:t>
            </a:r>
            <a:endParaRPr lang="th-TH" dirty="0"/>
          </a:p>
        </p:txBody>
      </p:sp>
      <p:pic>
        <p:nvPicPr>
          <p:cNvPr id="6" name="Picture 5">
            <a:extLst>
              <a:ext uri="{FF2B5EF4-FFF2-40B4-BE49-F238E27FC236}">
                <a16:creationId xmlns:a16="http://schemas.microsoft.com/office/drawing/2014/main" id="{3B542D33-CCFF-435E-91CF-1FE20F18AF6C}"/>
              </a:ext>
            </a:extLst>
          </p:cNvPr>
          <p:cNvPicPr>
            <a:picLocks noChangeAspect="1"/>
          </p:cNvPicPr>
          <p:nvPr/>
        </p:nvPicPr>
        <p:blipFill>
          <a:blip r:embed="rId2"/>
          <a:stretch>
            <a:fillRect/>
          </a:stretch>
        </p:blipFill>
        <p:spPr>
          <a:xfrm>
            <a:off x="264563" y="1044575"/>
            <a:ext cx="2982490" cy="3198205"/>
          </a:xfrm>
          <a:prstGeom prst="rect">
            <a:avLst/>
          </a:prstGeom>
        </p:spPr>
      </p:pic>
      <p:pic>
        <p:nvPicPr>
          <p:cNvPr id="8" name="Picture 7">
            <a:extLst>
              <a:ext uri="{FF2B5EF4-FFF2-40B4-BE49-F238E27FC236}">
                <a16:creationId xmlns:a16="http://schemas.microsoft.com/office/drawing/2014/main" id="{6BB4B0FD-9C2C-4A52-ACDB-CDB8E36A9EBD}"/>
              </a:ext>
            </a:extLst>
          </p:cNvPr>
          <p:cNvPicPr>
            <a:picLocks noChangeAspect="1"/>
          </p:cNvPicPr>
          <p:nvPr/>
        </p:nvPicPr>
        <p:blipFill>
          <a:blip r:embed="rId3"/>
          <a:stretch>
            <a:fillRect/>
          </a:stretch>
        </p:blipFill>
        <p:spPr>
          <a:xfrm>
            <a:off x="6638031" y="967232"/>
            <a:ext cx="5410985" cy="3198205"/>
          </a:xfrm>
          <a:prstGeom prst="rect">
            <a:avLst/>
          </a:prstGeom>
        </p:spPr>
      </p:pic>
      <p:pic>
        <p:nvPicPr>
          <p:cNvPr id="16" name="Picture 15">
            <a:extLst>
              <a:ext uri="{FF2B5EF4-FFF2-40B4-BE49-F238E27FC236}">
                <a16:creationId xmlns:a16="http://schemas.microsoft.com/office/drawing/2014/main" id="{8E82DD78-80BC-45BE-93A8-CA58F1986432}"/>
              </a:ext>
            </a:extLst>
          </p:cNvPr>
          <p:cNvPicPr>
            <a:picLocks noChangeAspect="1"/>
          </p:cNvPicPr>
          <p:nvPr/>
        </p:nvPicPr>
        <p:blipFill>
          <a:blip r:embed="rId4"/>
          <a:stretch>
            <a:fillRect/>
          </a:stretch>
        </p:blipFill>
        <p:spPr>
          <a:xfrm>
            <a:off x="3319857" y="967233"/>
            <a:ext cx="3267777" cy="1764815"/>
          </a:xfrm>
          <a:prstGeom prst="rect">
            <a:avLst/>
          </a:prstGeom>
        </p:spPr>
      </p:pic>
      <p:pic>
        <p:nvPicPr>
          <p:cNvPr id="19" name="Picture 18">
            <a:extLst>
              <a:ext uri="{FF2B5EF4-FFF2-40B4-BE49-F238E27FC236}">
                <a16:creationId xmlns:a16="http://schemas.microsoft.com/office/drawing/2014/main" id="{AC9AAA43-77EB-4536-B270-542CA409797B}"/>
              </a:ext>
            </a:extLst>
          </p:cNvPr>
          <p:cNvPicPr>
            <a:picLocks noChangeAspect="1"/>
          </p:cNvPicPr>
          <p:nvPr/>
        </p:nvPicPr>
        <p:blipFill>
          <a:blip r:embed="rId5"/>
          <a:stretch>
            <a:fillRect/>
          </a:stretch>
        </p:blipFill>
        <p:spPr>
          <a:xfrm>
            <a:off x="3319857" y="3089365"/>
            <a:ext cx="3457082" cy="2452073"/>
          </a:xfrm>
          <a:prstGeom prst="rect">
            <a:avLst/>
          </a:prstGeom>
        </p:spPr>
      </p:pic>
      <p:pic>
        <p:nvPicPr>
          <p:cNvPr id="21" name="Picture 20">
            <a:extLst>
              <a:ext uri="{FF2B5EF4-FFF2-40B4-BE49-F238E27FC236}">
                <a16:creationId xmlns:a16="http://schemas.microsoft.com/office/drawing/2014/main" id="{06091667-4853-4EE4-9BD5-A17F51B56D31}"/>
              </a:ext>
            </a:extLst>
          </p:cNvPr>
          <p:cNvPicPr>
            <a:picLocks noChangeAspect="1"/>
          </p:cNvPicPr>
          <p:nvPr/>
        </p:nvPicPr>
        <p:blipFill>
          <a:blip r:embed="rId6"/>
          <a:stretch>
            <a:fillRect/>
          </a:stretch>
        </p:blipFill>
        <p:spPr>
          <a:xfrm>
            <a:off x="6849742" y="4242780"/>
            <a:ext cx="4860175" cy="2128286"/>
          </a:xfrm>
          <a:prstGeom prst="rect">
            <a:avLst/>
          </a:prstGeom>
        </p:spPr>
      </p:pic>
    </p:spTree>
    <p:extLst>
      <p:ext uri="{BB962C8B-B14F-4D97-AF65-F5344CB8AC3E}">
        <p14:creationId xmlns:p14="http://schemas.microsoft.com/office/powerpoint/2010/main" val="404353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clone: 1</a:t>
            </a:r>
            <a:r>
              <a:rPr lang="en-US" baseline="30000" dirty="0"/>
              <a:t>st</a:t>
            </a:r>
            <a:r>
              <a:rPr lang="en-US" dirty="0"/>
              <a:t> Download project and run</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4199687072"/>
              </p:ext>
            </p:extLst>
          </p:nvPr>
        </p:nvGraphicFramePr>
        <p:xfrm>
          <a:off x="346075" y="999853"/>
          <a:ext cx="11303000" cy="5637167"/>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867275">
                  <a:extLst>
                    <a:ext uri="{9D8B030D-6E8A-4147-A177-3AD203B41FA5}">
                      <a16:colId xmlns:a16="http://schemas.microsoft.com/office/drawing/2014/main" val="1427896541"/>
                    </a:ext>
                  </a:extLst>
                </a:gridCol>
                <a:gridCol w="3867150">
                  <a:extLst>
                    <a:ext uri="{9D8B030D-6E8A-4147-A177-3AD203B41FA5}">
                      <a16:colId xmlns:a16="http://schemas.microsoft.com/office/drawing/2014/main" val="4280461446"/>
                    </a:ext>
                  </a:extLst>
                </a:gridCol>
              </a:tblGrid>
              <a:tr h="425317">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364877">
                <a:tc>
                  <a:txBody>
                    <a:bodyPr/>
                    <a:lstStyle/>
                    <a:p>
                      <a:pPr marL="342900" indent="-342900">
                        <a:buAutoNum type="arabicPeriod"/>
                      </a:pPr>
                      <a:r>
                        <a:rPr lang="en-US" sz="1800" dirty="0"/>
                        <a:t>Create folder in your PC</a:t>
                      </a:r>
                    </a:p>
                  </a:txBody>
                  <a:tcPr/>
                </a:tc>
                <a:tc>
                  <a:txBody>
                    <a:bodyPr/>
                    <a:lstStyle/>
                    <a:p>
                      <a:r>
                        <a:rPr lang="en-US" sz="1800" dirty="0"/>
                        <a:t>cd d:, md </a:t>
                      </a:r>
                      <a:r>
                        <a:rPr lang="en-US" sz="1800" dirty="0" err="1"/>
                        <a:t>phpcode</a:t>
                      </a:r>
                      <a:r>
                        <a:rPr lang="en-US" sz="1800" dirty="0"/>
                        <a:t>, cd </a:t>
                      </a:r>
                      <a:r>
                        <a:rPr lang="en-US" sz="1800" dirty="0" err="1"/>
                        <a:t>phpcode</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425317">
                <a:tc>
                  <a:txBody>
                    <a:bodyPr/>
                    <a:lstStyle/>
                    <a:p>
                      <a:r>
                        <a:rPr lang="en-US" sz="1800" dirty="0"/>
                        <a:t>2. Run git clone</a:t>
                      </a:r>
                      <a:endParaRPr lang="th-TH" sz="1800" dirty="0"/>
                    </a:p>
                  </a:txBody>
                  <a:tcPr/>
                </a:tc>
                <a:tc>
                  <a:txBody>
                    <a:bodyPr/>
                    <a:lstStyle/>
                    <a:p>
                      <a:r>
                        <a:rPr lang="en-US" sz="1800" dirty="0"/>
                        <a:t>git clone https://github.com/traitet/wissdemo01.git</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345978">
                <a:tc>
                  <a:txBody>
                    <a:bodyPr/>
                    <a:lstStyle/>
                    <a:p>
                      <a:r>
                        <a:rPr lang="en-US" sz="1800" dirty="0"/>
                        <a:t>3. Open wissdemo01 in VSCode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037493">
                <a:tc>
                  <a:txBody>
                    <a:bodyPr/>
                    <a:lstStyle/>
                    <a:p>
                      <a:r>
                        <a:rPr lang="en-US" sz="1800" dirty="0"/>
                        <a:t>4. Download Package</a:t>
                      </a:r>
                      <a:endParaRPr lang="th-TH" sz="1800" dirty="0"/>
                    </a:p>
                  </a:txBody>
                  <a:tcPr/>
                </a:tc>
                <a:tc>
                  <a:txBody>
                    <a:bodyPr/>
                    <a:lstStyle/>
                    <a:p>
                      <a:r>
                        <a:rPr lang="en-US" sz="1800" dirty="0" err="1"/>
                        <a:t>npm</a:t>
                      </a:r>
                      <a:r>
                        <a:rPr lang="en-US" sz="1800" dirty="0"/>
                        <a:t> install</a:t>
                      </a:r>
                    </a:p>
                    <a:p>
                      <a:r>
                        <a:rPr lang="en-US" sz="1800" dirty="0"/>
                        <a:t>composer install</a:t>
                      </a:r>
                      <a:endParaRPr lang="th-TH" sz="1800" dirty="0"/>
                    </a:p>
                  </a:txBody>
                  <a:tcPr/>
                </a:tc>
                <a:tc>
                  <a:txBody>
                    <a:bodyPr/>
                    <a:lstStyle/>
                    <a:p>
                      <a:endParaRPr lang="th-TH" sz="1800" dirty="0"/>
                    </a:p>
                  </a:txBody>
                  <a:tcPr/>
                </a:tc>
                <a:extLst>
                  <a:ext uri="{0D108BD9-81ED-4DB2-BD59-A6C34878D82A}">
                    <a16:rowId xmlns:a16="http://schemas.microsoft.com/office/drawing/2014/main" val="212639667"/>
                  </a:ext>
                </a:extLst>
              </a:tr>
              <a:tr h="734109">
                <a:tc>
                  <a:txBody>
                    <a:bodyPr/>
                    <a:lstStyle/>
                    <a:p>
                      <a:r>
                        <a:rPr lang="en-US" sz="1800" dirty="0"/>
                        <a:t>5. Change .</a:t>
                      </a:r>
                      <a:r>
                        <a:rPr lang="en-US" sz="1800" dirty="0" err="1"/>
                        <a:t>env.example</a:t>
                      </a:r>
                      <a:r>
                        <a:rPr lang="en-US" sz="1800" dirty="0"/>
                        <a:t> file</a:t>
                      </a:r>
                      <a:endParaRPr lang="th-TH" sz="1800" dirty="0"/>
                    </a:p>
                  </a:txBody>
                  <a:tcPr/>
                </a:tc>
                <a:tc>
                  <a:txBody>
                    <a:bodyPr/>
                    <a:lstStyle/>
                    <a:p>
                      <a:r>
                        <a:rPr lang="en-US" sz="1800" dirty="0"/>
                        <a:t>Copy .</a:t>
                      </a:r>
                      <a:r>
                        <a:rPr lang="en-US" sz="1800" dirty="0" err="1"/>
                        <a:t>env.example</a:t>
                      </a:r>
                      <a:r>
                        <a:rPr lang="en-US" sz="1800" dirty="0"/>
                        <a:t> and save as .env</a:t>
                      </a:r>
                    </a:p>
                    <a:p>
                      <a:r>
                        <a:rPr lang="en-US" sz="1800" dirty="0"/>
                        <a:t>( Don’t rename as it will remove .</a:t>
                      </a:r>
                      <a:r>
                        <a:rPr lang="en-US" sz="1800" dirty="0" err="1"/>
                        <a:t>env.example</a:t>
                      </a:r>
                      <a:r>
                        <a:rPr lang="en-US" sz="1800" dirty="0"/>
                        <a:t> to cloud but normally .env is not push to cloud )</a:t>
                      </a:r>
                      <a:endParaRPr lang="th-TH" sz="1800" dirty="0"/>
                    </a:p>
                  </a:txBody>
                  <a:tcPr/>
                </a:tc>
                <a:tc>
                  <a:txBody>
                    <a:bodyPr/>
                    <a:lstStyle/>
                    <a:p>
                      <a:endParaRPr lang="th-TH" sz="1800" dirty="0"/>
                    </a:p>
                  </a:txBody>
                  <a:tcPr/>
                </a:tc>
                <a:extLst>
                  <a:ext uri="{0D108BD9-81ED-4DB2-BD59-A6C34878D82A}">
                    <a16:rowId xmlns:a16="http://schemas.microsoft.com/office/drawing/2014/main" val="2740387169"/>
                  </a:ext>
                </a:extLst>
              </a:tr>
              <a:tr h="425317">
                <a:tc>
                  <a:txBody>
                    <a:bodyPr/>
                    <a:lstStyle/>
                    <a:p>
                      <a:r>
                        <a:rPr lang="en-US" sz="1800" dirty="0"/>
                        <a:t>6. Run </a:t>
                      </a:r>
                      <a:r>
                        <a:rPr lang="en-US" sz="1800" dirty="0" err="1"/>
                        <a:t>php</a:t>
                      </a:r>
                      <a:endParaRPr lang="th-TH" sz="1800" dirty="0"/>
                    </a:p>
                  </a:txBody>
                  <a:tcPr/>
                </a:tc>
                <a:tc>
                  <a:txBody>
                    <a:bodyPr/>
                    <a:lstStyle/>
                    <a:p>
                      <a:r>
                        <a:rPr lang="en-US" sz="1800" dirty="0" err="1"/>
                        <a:t>php</a:t>
                      </a:r>
                      <a:r>
                        <a:rPr lang="en-US" sz="1800" dirty="0"/>
                        <a:t> artisan serve</a:t>
                      </a:r>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784880668"/>
                  </a:ext>
                </a:extLst>
              </a:tr>
              <a:tr h="425317">
                <a:tc>
                  <a:txBody>
                    <a:bodyPr/>
                    <a:lstStyle/>
                    <a:p>
                      <a:r>
                        <a:rPr lang="en-US" sz="1800" dirty="0"/>
                        <a:t>7. Open URL</a:t>
                      </a:r>
                      <a:endParaRPr lang="th-TH" sz="1800" dirty="0"/>
                    </a:p>
                  </a:txBody>
                  <a:tcPr/>
                </a:tc>
                <a:tc>
                  <a:txBody>
                    <a:bodyPr/>
                    <a:lstStyle/>
                    <a:p>
                      <a:r>
                        <a:rPr lang="en-US" sz="1800" dirty="0">
                          <a:hlinkClick r:id="rId2"/>
                        </a:rPr>
                        <a:t>http://127.0.0.1/8000</a:t>
                      </a:r>
                      <a:endParaRPr lang="en-US" sz="1800" dirty="0"/>
                    </a:p>
                    <a:p>
                      <a:endParaRPr lang="en-US" sz="1800" dirty="0"/>
                    </a:p>
                    <a:p>
                      <a:endParaRPr lang="en-US" sz="1800" dirty="0"/>
                    </a:p>
                    <a:p>
                      <a:endParaRPr lang="th-TH" sz="1800" dirty="0"/>
                    </a:p>
                  </a:txBody>
                  <a:tcPr/>
                </a:tc>
                <a:tc>
                  <a:txBody>
                    <a:bodyPr/>
                    <a:lstStyle/>
                    <a:p>
                      <a:endParaRPr lang="th-TH" sz="1800" dirty="0"/>
                    </a:p>
                  </a:txBody>
                  <a:tcPr/>
                </a:tc>
                <a:extLst>
                  <a:ext uri="{0D108BD9-81ED-4DB2-BD59-A6C34878D82A}">
                    <a16:rowId xmlns:a16="http://schemas.microsoft.com/office/drawing/2014/main" val="4154708754"/>
                  </a:ext>
                </a:extLst>
              </a:tr>
            </a:tbl>
          </a:graphicData>
        </a:graphic>
      </p:graphicFrame>
      <p:pic>
        <p:nvPicPr>
          <p:cNvPr id="8" name="Picture 7">
            <a:extLst>
              <a:ext uri="{FF2B5EF4-FFF2-40B4-BE49-F238E27FC236}">
                <a16:creationId xmlns:a16="http://schemas.microsoft.com/office/drawing/2014/main" id="{4E8EE3B3-45DD-4031-890A-54980091429B}"/>
              </a:ext>
            </a:extLst>
          </p:cNvPr>
          <p:cNvPicPr>
            <a:picLocks noChangeAspect="1"/>
          </p:cNvPicPr>
          <p:nvPr/>
        </p:nvPicPr>
        <p:blipFill>
          <a:blip r:embed="rId3"/>
          <a:stretch>
            <a:fillRect/>
          </a:stretch>
        </p:blipFill>
        <p:spPr>
          <a:xfrm>
            <a:off x="8953500" y="2580632"/>
            <a:ext cx="2219325" cy="913840"/>
          </a:xfrm>
          <a:prstGeom prst="rect">
            <a:avLst/>
          </a:prstGeom>
        </p:spPr>
      </p:pic>
      <p:pic>
        <p:nvPicPr>
          <p:cNvPr id="10" name="Picture 9">
            <a:extLst>
              <a:ext uri="{FF2B5EF4-FFF2-40B4-BE49-F238E27FC236}">
                <a16:creationId xmlns:a16="http://schemas.microsoft.com/office/drawing/2014/main" id="{00AED611-F31A-4E71-B657-99C250205B7F}"/>
              </a:ext>
            </a:extLst>
          </p:cNvPr>
          <p:cNvPicPr>
            <a:picLocks noChangeAspect="1"/>
          </p:cNvPicPr>
          <p:nvPr/>
        </p:nvPicPr>
        <p:blipFill>
          <a:blip r:embed="rId4"/>
          <a:stretch>
            <a:fillRect/>
          </a:stretch>
        </p:blipFill>
        <p:spPr>
          <a:xfrm>
            <a:off x="8953500" y="1776403"/>
            <a:ext cx="1790700" cy="713977"/>
          </a:xfrm>
          <a:prstGeom prst="rect">
            <a:avLst/>
          </a:prstGeom>
        </p:spPr>
      </p:pic>
      <p:pic>
        <p:nvPicPr>
          <p:cNvPr id="12" name="Picture 11">
            <a:extLst>
              <a:ext uri="{FF2B5EF4-FFF2-40B4-BE49-F238E27FC236}">
                <a16:creationId xmlns:a16="http://schemas.microsoft.com/office/drawing/2014/main" id="{51A521E1-3C30-4BBD-8D11-0E50F075F218}"/>
              </a:ext>
            </a:extLst>
          </p:cNvPr>
          <p:cNvPicPr>
            <a:picLocks noChangeAspect="1"/>
          </p:cNvPicPr>
          <p:nvPr/>
        </p:nvPicPr>
        <p:blipFill>
          <a:blip r:embed="rId5"/>
          <a:stretch>
            <a:fillRect/>
          </a:stretch>
        </p:blipFill>
        <p:spPr>
          <a:xfrm>
            <a:off x="8096005" y="3678097"/>
            <a:ext cx="1752845" cy="533474"/>
          </a:xfrm>
          <a:prstGeom prst="rect">
            <a:avLst/>
          </a:prstGeom>
        </p:spPr>
      </p:pic>
      <p:pic>
        <p:nvPicPr>
          <p:cNvPr id="14" name="Picture 13">
            <a:extLst>
              <a:ext uri="{FF2B5EF4-FFF2-40B4-BE49-F238E27FC236}">
                <a16:creationId xmlns:a16="http://schemas.microsoft.com/office/drawing/2014/main" id="{872CF2B3-3A57-479F-808B-4A7AC714A6D1}"/>
              </a:ext>
            </a:extLst>
          </p:cNvPr>
          <p:cNvPicPr>
            <a:picLocks noChangeAspect="1"/>
          </p:cNvPicPr>
          <p:nvPr/>
        </p:nvPicPr>
        <p:blipFill>
          <a:blip r:embed="rId6"/>
          <a:stretch>
            <a:fillRect/>
          </a:stretch>
        </p:blipFill>
        <p:spPr>
          <a:xfrm>
            <a:off x="9915525" y="3678097"/>
            <a:ext cx="1590358" cy="533474"/>
          </a:xfrm>
          <a:prstGeom prst="rect">
            <a:avLst/>
          </a:prstGeom>
        </p:spPr>
      </p:pic>
      <p:pic>
        <p:nvPicPr>
          <p:cNvPr id="16" name="Picture 15">
            <a:extLst>
              <a:ext uri="{FF2B5EF4-FFF2-40B4-BE49-F238E27FC236}">
                <a16:creationId xmlns:a16="http://schemas.microsoft.com/office/drawing/2014/main" id="{E9A1970A-9D22-4E8B-BEBD-0FFC53D2F4FF}"/>
              </a:ext>
            </a:extLst>
          </p:cNvPr>
          <p:cNvPicPr>
            <a:picLocks noChangeAspect="1"/>
          </p:cNvPicPr>
          <p:nvPr/>
        </p:nvPicPr>
        <p:blipFill>
          <a:blip r:embed="rId7"/>
          <a:stretch>
            <a:fillRect/>
          </a:stretch>
        </p:blipFill>
        <p:spPr>
          <a:xfrm>
            <a:off x="8096005" y="4406518"/>
            <a:ext cx="3409878" cy="365507"/>
          </a:xfrm>
          <a:prstGeom prst="rect">
            <a:avLst/>
          </a:prstGeom>
        </p:spPr>
      </p:pic>
      <p:pic>
        <p:nvPicPr>
          <p:cNvPr id="18" name="Picture 17">
            <a:extLst>
              <a:ext uri="{FF2B5EF4-FFF2-40B4-BE49-F238E27FC236}">
                <a16:creationId xmlns:a16="http://schemas.microsoft.com/office/drawing/2014/main" id="{A56A5B52-89CE-4D9E-8D3F-16ED5CA28D2C}"/>
              </a:ext>
            </a:extLst>
          </p:cNvPr>
          <p:cNvPicPr>
            <a:picLocks noChangeAspect="1"/>
          </p:cNvPicPr>
          <p:nvPr/>
        </p:nvPicPr>
        <p:blipFill>
          <a:blip r:embed="rId8"/>
          <a:stretch>
            <a:fillRect/>
          </a:stretch>
        </p:blipFill>
        <p:spPr>
          <a:xfrm>
            <a:off x="9580478" y="4795450"/>
            <a:ext cx="1497098" cy="1605378"/>
          </a:xfrm>
          <a:prstGeom prst="rect">
            <a:avLst/>
          </a:prstGeom>
        </p:spPr>
      </p:pic>
    </p:spTree>
    <p:extLst>
      <p:ext uri="{BB962C8B-B14F-4D97-AF65-F5344CB8AC3E}">
        <p14:creationId xmlns:p14="http://schemas.microsoft.com/office/powerpoint/2010/main" val="3300643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Pull and push code to cloud (Release code)</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596179037"/>
              </p:ext>
            </p:extLst>
          </p:nvPr>
        </p:nvGraphicFramePr>
        <p:xfrm>
          <a:off x="346075" y="999853"/>
          <a:ext cx="11303000" cy="5477146"/>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418206">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1317893">
                <a:tc>
                  <a:txBody>
                    <a:bodyPr/>
                    <a:lstStyle/>
                    <a:p>
                      <a:pPr marL="0" indent="0">
                        <a:buNone/>
                      </a:pPr>
                      <a:r>
                        <a:rPr lang="en-US" sz="1800" dirty="0"/>
                        <a:t>1.Pull to get last version from cloud</a:t>
                      </a:r>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875706">
                <a:tc>
                  <a:txBody>
                    <a:bodyPr/>
                    <a:lstStyle/>
                    <a:p>
                      <a:r>
                        <a:rPr lang="en-US" sz="1800" dirty="0"/>
                        <a:t>2. Edit code</a:t>
                      </a:r>
                      <a:endParaRPr lang="th-TH" sz="1800" dirty="0"/>
                    </a:p>
                  </a:txBody>
                  <a:tcPr/>
                </a:tc>
                <a:tc>
                  <a:txBody>
                    <a:bodyPr/>
                    <a:lstStyle/>
                    <a:p>
                      <a:r>
                        <a:rPr lang="en-US" sz="1800" dirty="0"/>
                        <a:t>e.g. add WISSDEMO01_Manual_REV02.pptx  in public/documents/WISSDEMO01_Manual_REV01.pptx</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982637">
                <a:tc>
                  <a:txBody>
                    <a:bodyPr/>
                    <a:lstStyle/>
                    <a:p>
                      <a:r>
                        <a:rPr lang="en-US" sz="1800" dirty="0"/>
                        <a:t>3. Push code to cloud</a:t>
                      </a:r>
                      <a:endParaRPr lang="th-TH" sz="1800" dirty="0"/>
                    </a:p>
                  </a:txBody>
                  <a:tcPr/>
                </a:tc>
                <a:tc>
                  <a:txBody>
                    <a:bodyPr/>
                    <a:lstStyle/>
                    <a:p>
                      <a:r>
                        <a:rPr lang="en-US" sz="1800" dirty="0"/>
                        <a:t>Git add.</a:t>
                      </a:r>
                    </a:p>
                    <a:p>
                      <a:r>
                        <a:rPr lang="en-US" sz="1800" dirty="0"/>
                        <a:t>Git commit –m “Upload doc manual”</a:t>
                      </a:r>
                    </a:p>
                    <a:p>
                      <a:r>
                        <a:rPr lang="en-US" sz="1800" dirty="0"/>
                        <a:t>Git push</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r h="1882704">
                <a:tc>
                  <a:txBody>
                    <a:bodyPr/>
                    <a:lstStyle/>
                    <a:p>
                      <a:r>
                        <a:rPr lang="en-US" sz="1800" dirty="0"/>
                        <a:t>4. Check upload at github</a:t>
                      </a:r>
                      <a:endParaRPr lang="th-TH" sz="1800" dirty="0"/>
                    </a:p>
                  </a:txBody>
                  <a:tcPr/>
                </a:tc>
                <a:tc>
                  <a:txBody>
                    <a:bodyPr/>
                    <a:lstStyle/>
                    <a:p>
                      <a:r>
                        <a:rPr lang="en-US" sz="1800" dirty="0"/>
                        <a:t>Document had been updated 1min ago</a:t>
                      </a:r>
                      <a:endParaRPr lang="th-TH" sz="1800" dirty="0"/>
                    </a:p>
                  </a:txBody>
                  <a:tcPr/>
                </a:tc>
                <a:tc>
                  <a:txBody>
                    <a:bodyPr/>
                    <a:lstStyle/>
                    <a:p>
                      <a:endParaRPr lang="th-TH" sz="1800" dirty="0"/>
                    </a:p>
                  </a:txBody>
                  <a:tcPr/>
                </a:tc>
                <a:extLst>
                  <a:ext uri="{0D108BD9-81ED-4DB2-BD59-A6C34878D82A}">
                    <a16:rowId xmlns:a16="http://schemas.microsoft.com/office/drawing/2014/main" val="904292952"/>
                  </a:ext>
                </a:extLst>
              </a:tr>
            </a:tbl>
          </a:graphicData>
        </a:graphic>
      </p:graphicFrame>
      <p:pic>
        <p:nvPicPr>
          <p:cNvPr id="5" name="Picture 4">
            <a:extLst>
              <a:ext uri="{FF2B5EF4-FFF2-40B4-BE49-F238E27FC236}">
                <a16:creationId xmlns:a16="http://schemas.microsoft.com/office/drawing/2014/main" id="{0BC20AB3-0250-4083-BA7B-7046BC603C11}"/>
              </a:ext>
            </a:extLst>
          </p:cNvPr>
          <p:cNvPicPr>
            <a:picLocks noChangeAspect="1"/>
          </p:cNvPicPr>
          <p:nvPr/>
        </p:nvPicPr>
        <p:blipFill>
          <a:blip r:embed="rId2"/>
          <a:stretch>
            <a:fillRect/>
          </a:stretch>
        </p:blipFill>
        <p:spPr>
          <a:xfrm>
            <a:off x="7900401" y="1476374"/>
            <a:ext cx="3046999" cy="2268146"/>
          </a:xfrm>
          <a:prstGeom prst="rect">
            <a:avLst/>
          </a:prstGeom>
        </p:spPr>
      </p:pic>
      <p:pic>
        <p:nvPicPr>
          <p:cNvPr id="7" name="Picture 6">
            <a:extLst>
              <a:ext uri="{FF2B5EF4-FFF2-40B4-BE49-F238E27FC236}">
                <a16:creationId xmlns:a16="http://schemas.microsoft.com/office/drawing/2014/main" id="{51E87307-2133-404E-A22B-E48F4DF9FDD2}"/>
              </a:ext>
            </a:extLst>
          </p:cNvPr>
          <p:cNvPicPr>
            <a:picLocks noChangeAspect="1"/>
          </p:cNvPicPr>
          <p:nvPr/>
        </p:nvPicPr>
        <p:blipFill>
          <a:blip r:embed="rId3"/>
          <a:stretch>
            <a:fillRect/>
          </a:stretch>
        </p:blipFill>
        <p:spPr>
          <a:xfrm>
            <a:off x="8095223" y="3886199"/>
            <a:ext cx="2416054" cy="2590800"/>
          </a:xfrm>
          <a:prstGeom prst="rect">
            <a:avLst/>
          </a:prstGeom>
        </p:spPr>
      </p:pic>
    </p:spTree>
    <p:extLst>
      <p:ext uri="{BB962C8B-B14F-4D97-AF65-F5344CB8AC3E}">
        <p14:creationId xmlns:p14="http://schemas.microsoft.com/office/powerpoint/2010/main" val="210263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BB02-459B-4E6D-963A-A789CD3267E0}"/>
              </a:ext>
            </a:extLst>
          </p:cNvPr>
          <p:cNvSpPr>
            <a:spLocks noGrp="1"/>
          </p:cNvSpPr>
          <p:nvPr>
            <p:ph type="title"/>
          </p:nvPr>
        </p:nvSpPr>
        <p:spPr/>
        <p:txBody>
          <a:bodyPr/>
          <a:lstStyle/>
          <a:p>
            <a:r>
              <a:rPr lang="en-US" dirty="0"/>
              <a:t>Git: Deploy code to server</a:t>
            </a:r>
            <a:endParaRPr lang="th-TH" dirty="0"/>
          </a:p>
        </p:txBody>
      </p:sp>
      <p:graphicFrame>
        <p:nvGraphicFramePr>
          <p:cNvPr id="4" name="Table 4">
            <a:extLst>
              <a:ext uri="{FF2B5EF4-FFF2-40B4-BE49-F238E27FC236}">
                <a16:creationId xmlns:a16="http://schemas.microsoft.com/office/drawing/2014/main" id="{0FB6C920-5B6D-4CC1-8CF1-776E3C3F5899}"/>
              </a:ext>
            </a:extLst>
          </p:cNvPr>
          <p:cNvGraphicFramePr>
            <a:graphicFrameLocks noGrp="1"/>
          </p:cNvGraphicFramePr>
          <p:nvPr>
            <p:extLst>
              <p:ext uri="{D42A27DB-BD31-4B8C-83A1-F6EECF244321}">
                <p14:modId xmlns:p14="http://schemas.microsoft.com/office/powerpoint/2010/main" val="3821077493"/>
              </p:ext>
            </p:extLst>
          </p:nvPr>
        </p:nvGraphicFramePr>
        <p:xfrm>
          <a:off x="346075" y="999852"/>
          <a:ext cx="11303000" cy="5515248"/>
        </p:xfrm>
        <a:graphic>
          <a:graphicData uri="http://schemas.openxmlformats.org/drawingml/2006/table">
            <a:tbl>
              <a:tblPr firstRow="1" bandRow="1">
                <a:tableStyleId>{5C22544A-7EE6-4342-B048-85BDC9FD1C3A}</a:tableStyleId>
              </a:tblPr>
              <a:tblGrid>
                <a:gridCol w="2568575">
                  <a:extLst>
                    <a:ext uri="{9D8B030D-6E8A-4147-A177-3AD203B41FA5}">
                      <a16:colId xmlns:a16="http://schemas.microsoft.com/office/drawing/2014/main" val="39522549"/>
                    </a:ext>
                  </a:extLst>
                </a:gridCol>
                <a:gridCol w="4295775">
                  <a:extLst>
                    <a:ext uri="{9D8B030D-6E8A-4147-A177-3AD203B41FA5}">
                      <a16:colId xmlns:a16="http://schemas.microsoft.com/office/drawing/2014/main" val="1427896541"/>
                    </a:ext>
                  </a:extLst>
                </a:gridCol>
                <a:gridCol w="4438650">
                  <a:extLst>
                    <a:ext uri="{9D8B030D-6E8A-4147-A177-3AD203B41FA5}">
                      <a16:colId xmlns:a16="http://schemas.microsoft.com/office/drawing/2014/main" val="4280461446"/>
                    </a:ext>
                  </a:extLst>
                </a:gridCol>
              </a:tblGrid>
              <a:tr h="641688">
                <a:tc>
                  <a:txBody>
                    <a:bodyPr/>
                    <a:lstStyle/>
                    <a:p>
                      <a:r>
                        <a:rPr lang="en-US" sz="1800" dirty="0"/>
                        <a:t>Steps</a:t>
                      </a:r>
                      <a:endParaRPr lang="th-TH" sz="1800" dirty="0"/>
                    </a:p>
                  </a:txBody>
                  <a:tcPr/>
                </a:tc>
                <a:tc>
                  <a:txBody>
                    <a:bodyPr/>
                    <a:lstStyle/>
                    <a:p>
                      <a:r>
                        <a:rPr lang="en-US" sz="1800" dirty="0"/>
                        <a:t>Code</a:t>
                      </a:r>
                      <a:endParaRPr lang="th-TH" sz="1800" dirty="0"/>
                    </a:p>
                  </a:txBody>
                  <a:tcPr/>
                </a:tc>
                <a:tc>
                  <a:txBody>
                    <a:bodyPr/>
                    <a:lstStyle/>
                    <a:p>
                      <a:r>
                        <a:rPr lang="en-US" sz="1800" dirty="0"/>
                        <a:t>Capture</a:t>
                      </a:r>
                      <a:endParaRPr lang="th-TH" sz="1800" dirty="0"/>
                    </a:p>
                  </a:txBody>
                  <a:tcPr/>
                </a:tc>
                <a:extLst>
                  <a:ext uri="{0D108BD9-81ED-4DB2-BD59-A6C34878D82A}">
                    <a16:rowId xmlns:a16="http://schemas.microsoft.com/office/drawing/2014/main" val="2209528181"/>
                  </a:ext>
                </a:extLst>
              </a:tr>
              <a:tr h="2022152">
                <a:tc>
                  <a:txBody>
                    <a:bodyPr/>
                    <a:lstStyle/>
                    <a:p>
                      <a:pPr marL="0" indent="0">
                        <a:buNone/>
                      </a:pPr>
                      <a:r>
                        <a:rPr lang="en-US" sz="1800" dirty="0"/>
                        <a:t>1. Remote to server and open project at C:\xampp\htdocs\wissdemo01</a:t>
                      </a:r>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511831077"/>
                  </a:ext>
                </a:extLst>
              </a:tr>
              <a:tr h="1343667">
                <a:tc>
                  <a:txBody>
                    <a:bodyPr/>
                    <a:lstStyle/>
                    <a:p>
                      <a:r>
                        <a:rPr lang="en-US" sz="1800" dirty="0"/>
                        <a:t>2. Run git pull</a:t>
                      </a:r>
                      <a:endParaRPr lang="th-TH" sz="1800" dirty="0"/>
                    </a:p>
                  </a:txBody>
                  <a:tcPr/>
                </a:tc>
                <a:tc>
                  <a:txBody>
                    <a:bodyPr/>
                    <a:lstStyle/>
                    <a:p>
                      <a:r>
                        <a:rPr lang="en-US" sz="1800" dirty="0"/>
                        <a:t>Git pull</a:t>
                      </a:r>
                      <a:endParaRPr lang="th-TH" sz="1800" dirty="0"/>
                    </a:p>
                  </a:txBody>
                  <a:tcPr/>
                </a:tc>
                <a:tc>
                  <a:txBody>
                    <a:bodyPr/>
                    <a:lstStyle/>
                    <a:p>
                      <a:endParaRPr lang="th-TH" sz="1800" dirty="0"/>
                    </a:p>
                  </a:txBody>
                  <a:tcPr/>
                </a:tc>
                <a:extLst>
                  <a:ext uri="{0D108BD9-81ED-4DB2-BD59-A6C34878D82A}">
                    <a16:rowId xmlns:a16="http://schemas.microsoft.com/office/drawing/2014/main" val="3784193720"/>
                  </a:ext>
                </a:extLst>
              </a:tr>
              <a:tr h="1507741">
                <a:tc>
                  <a:txBody>
                    <a:bodyPr/>
                    <a:lstStyle/>
                    <a:p>
                      <a:r>
                        <a:rPr lang="en-US" sz="1800" dirty="0"/>
                        <a:t>3. Test</a:t>
                      </a:r>
                      <a:endParaRPr lang="th-TH" sz="1800" dirty="0"/>
                    </a:p>
                  </a:txBody>
                  <a:tcPr/>
                </a:tc>
                <a:tc>
                  <a:txBody>
                    <a:bodyPr/>
                    <a:lstStyle/>
                    <a:p>
                      <a:r>
                        <a:rPr lang="en-US" sz="1800" dirty="0"/>
                        <a:t>http://10.100.1.94:8080/wissdemo01/public</a:t>
                      </a:r>
                      <a:endParaRPr lang="th-TH" sz="1800" dirty="0"/>
                    </a:p>
                  </a:txBody>
                  <a:tcPr/>
                </a:tc>
                <a:tc>
                  <a:txBody>
                    <a:bodyPr/>
                    <a:lstStyle/>
                    <a:p>
                      <a:endParaRPr lang="th-TH" sz="1800" dirty="0"/>
                    </a:p>
                  </a:txBody>
                  <a:tcPr/>
                </a:tc>
                <a:extLst>
                  <a:ext uri="{0D108BD9-81ED-4DB2-BD59-A6C34878D82A}">
                    <a16:rowId xmlns:a16="http://schemas.microsoft.com/office/drawing/2014/main" val="3993898950"/>
                  </a:ext>
                </a:extLst>
              </a:tr>
            </a:tbl>
          </a:graphicData>
        </a:graphic>
      </p:graphicFrame>
      <p:pic>
        <p:nvPicPr>
          <p:cNvPr id="6" name="Picture 5">
            <a:extLst>
              <a:ext uri="{FF2B5EF4-FFF2-40B4-BE49-F238E27FC236}">
                <a16:creationId xmlns:a16="http://schemas.microsoft.com/office/drawing/2014/main" id="{3554362B-2F8B-4700-A399-A27B33F70B63}"/>
              </a:ext>
            </a:extLst>
          </p:cNvPr>
          <p:cNvPicPr>
            <a:picLocks noChangeAspect="1"/>
          </p:cNvPicPr>
          <p:nvPr/>
        </p:nvPicPr>
        <p:blipFill>
          <a:blip r:embed="rId2"/>
          <a:stretch>
            <a:fillRect/>
          </a:stretch>
        </p:blipFill>
        <p:spPr>
          <a:xfrm>
            <a:off x="7775234" y="1798989"/>
            <a:ext cx="3578566" cy="1893716"/>
          </a:xfrm>
          <a:prstGeom prst="rect">
            <a:avLst/>
          </a:prstGeom>
        </p:spPr>
      </p:pic>
      <p:pic>
        <p:nvPicPr>
          <p:cNvPr id="9" name="Picture 8">
            <a:extLst>
              <a:ext uri="{FF2B5EF4-FFF2-40B4-BE49-F238E27FC236}">
                <a16:creationId xmlns:a16="http://schemas.microsoft.com/office/drawing/2014/main" id="{FB599CA8-19D6-407C-AC36-3B2AB42C81BE}"/>
              </a:ext>
            </a:extLst>
          </p:cNvPr>
          <p:cNvPicPr>
            <a:picLocks noChangeAspect="1"/>
          </p:cNvPicPr>
          <p:nvPr/>
        </p:nvPicPr>
        <p:blipFill>
          <a:blip r:embed="rId3"/>
          <a:stretch>
            <a:fillRect/>
          </a:stretch>
        </p:blipFill>
        <p:spPr>
          <a:xfrm>
            <a:off x="8356600" y="3789872"/>
            <a:ext cx="2625309" cy="2628061"/>
          </a:xfrm>
          <a:prstGeom prst="rect">
            <a:avLst/>
          </a:prstGeom>
        </p:spPr>
      </p:pic>
    </p:spTree>
    <p:extLst>
      <p:ext uri="{BB962C8B-B14F-4D97-AF65-F5344CB8AC3E}">
        <p14:creationId xmlns:p14="http://schemas.microsoft.com/office/powerpoint/2010/main" val="327522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CRUD SERVER</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63852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38426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507939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a:t>
            </a:r>
            <a:endParaRPr lang="th-TH" dirty="0"/>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2655355003"/>
              </p:ext>
            </p:extLst>
          </p:nvPr>
        </p:nvGraphicFramePr>
        <p:xfrm>
          <a:off x="203199" y="600075"/>
          <a:ext cx="11843658" cy="6426924"/>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t>Action</a:t>
                      </a:r>
                      <a:endParaRPr lang="th-TH" sz="1600" dirty="0"/>
                    </a:p>
                  </a:txBody>
                  <a:tcPr/>
                </a:tc>
                <a:tc>
                  <a:txBody>
                    <a:bodyPr/>
                    <a:lstStyle/>
                    <a:p>
                      <a:r>
                        <a:rPr lang="en-US" sz="1600" dirty="0"/>
                        <a:t>Command</a:t>
                      </a:r>
                      <a:endParaRPr lang="th-TH" sz="1600" dirty="0"/>
                    </a:p>
                  </a:txBody>
                  <a:tcPr/>
                </a:tc>
                <a:extLst>
                  <a:ext uri="{0D108BD9-81ED-4DB2-BD59-A6C34878D82A}">
                    <a16:rowId xmlns:a16="http://schemas.microsoft.com/office/drawing/2014/main" val="259395548"/>
                  </a:ext>
                </a:extLst>
              </a:tr>
              <a:tr h="506548">
                <a:tc>
                  <a:txBody>
                    <a:bodyPr/>
                    <a:lstStyle/>
                    <a:p>
                      <a:r>
                        <a:rPr lang="en-US" sz="1600" dirty="0">
                          <a:solidFill>
                            <a:srgbClr val="FF0000"/>
                          </a:solidFill>
                          <a:sym typeface="Wingdings 2" panose="05020102010507070707" pitchFamily="18" charset="2"/>
                        </a:rPr>
                        <a:t></a:t>
                      </a:r>
                      <a:r>
                        <a:rPr lang="en-US" sz="1600" dirty="0"/>
                        <a:t>Clone project</a:t>
                      </a:r>
                      <a:endParaRPr lang="th-TH"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clone</a:t>
                      </a:r>
                      <a:endParaRPr lang="th-TH" sz="1600" dirty="0"/>
                    </a:p>
                    <a:p>
                      <a:endParaRPr lang="th-TH" sz="1600" dirty="0"/>
                    </a:p>
                  </a:txBody>
                  <a:tcPr/>
                </a:tc>
                <a:extLst>
                  <a:ext uri="{0D108BD9-81ED-4DB2-BD59-A6C34878D82A}">
                    <a16:rowId xmlns:a16="http://schemas.microsoft.com/office/drawing/2014/main" val="2799725967"/>
                  </a:ext>
                </a:extLst>
              </a:tr>
              <a:tr h="293265">
                <a:tc>
                  <a:txBody>
                    <a:bodyPr/>
                    <a:lstStyle/>
                    <a:p>
                      <a:r>
                        <a:rPr lang="en-US" sz="1600" dirty="0">
                          <a:solidFill>
                            <a:srgbClr val="FF0000"/>
                          </a:solidFill>
                          <a:sym typeface="Wingdings 2" panose="05020102010507070707" pitchFamily="18" charset="2"/>
                        </a:rPr>
                        <a:t></a:t>
                      </a:r>
                      <a:r>
                        <a:rPr lang="en-US" sz="1600" dirty="0"/>
                        <a:t>Update last code</a:t>
                      </a:r>
                      <a:endParaRPr lang="th-TH" sz="1600" dirty="0"/>
                    </a:p>
                  </a:txBody>
                  <a:tcPr/>
                </a:tc>
                <a:tc>
                  <a:txBody>
                    <a:bodyPr/>
                    <a:lstStyle/>
                    <a:p>
                      <a:r>
                        <a:rPr lang="en-US" sz="1600" dirty="0"/>
                        <a:t>Git pull</a:t>
                      </a:r>
                      <a:endParaRPr lang="th-TH" sz="1600" dirty="0"/>
                    </a:p>
                  </a:txBody>
                  <a:tcPr/>
                </a:tc>
                <a:extLst>
                  <a:ext uri="{0D108BD9-81ED-4DB2-BD59-A6C34878D82A}">
                    <a16:rowId xmlns:a16="http://schemas.microsoft.com/office/drawing/2014/main" val="1344501801"/>
                  </a:ext>
                </a:extLst>
              </a:tr>
              <a:tr h="293265">
                <a:tc>
                  <a:txBody>
                    <a:bodyPr/>
                    <a:lstStyle/>
                    <a:p>
                      <a:r>
                        <a:rPr lang="en-US" sz="1600" dirty="0"/>
                        <a:t>Reset git </a:t>
                      </a:r>
                      <a:r>
                        <a:rPr lang="th-TH" sz="1600" dirty="0"/>
                        <a:t>เวลา </a:t>
                      </a:r>
                      <a:r>
                        <a:rPr lang="en-US" sz="1600" dirty="0"/>
                        <a:t>update </a:t>
                      </a:r>
                      <a:r>
                        <a:rPr lang="th-TH" sz="1600" dirty="0"/>
                        <a:t>ไม่เท่ากับ </a:t>
                      </a:r>
                      <a:r>
                        <a:rPr lang="en-US" sz="1600" dirty="0"/>
                        <a:t>Remote Branch (Cloud_)</a:t>
                      </a:r>
                      <a:endParaRPr lang="th-TH" sz="1600" dirty="0"/>
                    </a:p>
                  </a:txBody>
                  <a:tcPr/>
                </a:tc>
                <a:tc>
                  <a:txBody>
                    <a:bodyPr/>
                    <a:lstStyle/>
                    <a:p>
                      <a:r>
                        <a:rPr lang="en-US" sz="1600" b="0" i="0" kern="1200" dirty="0">
                          <a:solidFill>
                            <a:schemeClr val="dk1"/>
                          </a:solidFill>
                          <a:effectLst/>
                          <a:latin typeface="+mn-lt"/>
                          <a:ea typeface="+mn-ea"/>
                          <a:cs typeface="+mn-cs"/>
                        </a:rPr>
                        <a:t>git reset --hard origin/main</a:t>
                      </a:r>
                      <a:endParaRPr lang="th-TH" sz="1600" dirty="0"/>
                    </a:p>
                  </a:txBody>
                  <a:tcPr/>
                </a:tc>
                <a:extLst>
                  <a:ext uri="{0D108BD9-81ED-4DB2-BD59-A6C34878D82A}">
                    <a16:rowId xmlns:a16="http://schemas.microsoft.com/office/drawing/2014/main" val="2383592706"/>
                  </a:ext>
                </a:extLst>
              </a:tr>
              <a:tr h="506548">
                <a:tc>
                  <a:txBody>
                    <a:bodyPr/>
                    <a:lstStyle/>
                    <a:p>
                      <a:r>
                        <a:rPr lang="en-US" sz="1600" dirty="0">
                          <a:solidFill>
                            <a:srgbClr val="FF0000"/>
                          </a:solidFill>
                          <a:sym typeface="Wingdings 2" panose="05020102010507070707" pitchFamily="18" charset="2"/>
                        </a:rPr>
                        <a:t></a:t>
                      </a:r>
                      <a:r>
                        <a:rPr lang="en-US" sz="1600" dirty="0"/>
                        <a:t>Commit local </a:t>
                      </a:r>
                      <a:r>
                        <a:rPr lang="th-TH" sz="1600" dirty="0"/>
                        <a:t>เพื่อบันทึกการเปลี่ยนแปลง </a:t>
                      </a:r>
                      <a:r>
                        <a:rPr lang="en-US" sz="1600" dirty="0"/>
                        <a:t>(git add &lt;filename&gt;)</a:t>
                      </a:r>
                      <a:endParaRPr lang="th-TH" sz="1600" dirty="0"/>
                    </a:p>
                  </a:txBody>
                  <a:tcPr/>
                </a:tc>
                <a:tc>
                  <a:txBody>
                    <a:bodyPr/>
                    <a:lstStyle/>
                    <a:p>
                      <a:r>
                        <a:rPr lang="en-US" sz="1600" dirty="0"/>
                        <a:t>Git add .</a:t>
                      </a:r>
                    </a:p>
                    <a:p>
                      <a:r>
                        <a:rPr lang="en-US" sz="1600" dirty="0"/>
                        <a:t>Git commit –m “Update view”</a:t>
                      </a:r>
                      <a:endParaRPr lang="th-TH" sz="1600" dirty="0"/>
                    </a:p>
                  </a:txBody>
                  <a:tcPr/>
                </a:tc>
                <a:extLst>
                  <a:ext uri="{0D108BD9-81ED-4DB2-BD59-A6C34878D82A}">
                    <a16:rowId xmlns:a16="http://schemas.microsoft.com/office/drawing/2014/main" val="3755354412"/>
                  </a:ext>
                </a:extLst>
              </a:tr>
              <a:tr h="506548">
                <a:tc>
                  <a:txBody>
                    <a:bodyPr/>
                    <a:lstStyle/>
                    <a:p>
                      <a:r>
                        <a:rPr lang="en-US" sz="1600" dirty="0">
                          <a:solidFill>
                            <a:srgbClr val="FF0000"/>
                          </a:solidFill>
                          <a:sym typeface="Wingdings 2" panose="05020102010507070707" pitchFamily="18" charset="2"/>
                        </a:rPr>
                        <a:t></a:t>
                      </a:r>
                      <a:r>
                        <a:rPr lang="en-US" sz="1600" dirty="0"/>
                        <a:t>Upload </a:t>
                      </a:r>
                      <a:r>
                        <a:rPr lang="th-TH" sz="1600" dirty="0"/>
                        <a:t>จุดที่เปลี่ยนแปลงขึ้น </a:t>
                      </a:r>
                      <a:r>
                        <a:rPr lang="en-US" sz="1600" dirty="0"/>
                        <a:t>Remote branch (cloud)</a:t>
                      </a:r>
                      <a:endParaRPr lang="th-TH" sz="1600" dirty="0"/>
                    </a:p>
                  </a:txBody>
                  <a:tcPr/>
                </a:tc>
                <a:tc>
                  <a:txBody>
                    <a:bodyPr/>
                    <a:lstStyle/>
                    <a:p>
                      <a:r>
                        <a:rPr lang="en-US" sz="1600" dirty="0"/>
                        <a:t>Git push</a:t>
                      </a:r>
                      <a:endParaRPr lang="th-TH" sz="1600" dirty="0"/>
                    </a:p>
                  </a:txBody>
                  <a:tcPr/>
                </a:tc>
                <a:extLst>
                  <a:ext uri="{0D108BD9-81ED-4DB2-BD59-A6C34878D82A}">
                    <a16:rowId xmlns:a16="http://schemas.microsoft.com/office/drawing/2014/main" val="1023526643"/>
                  </a:ext>
                </a:extLst>
              </a:tr>
              <a:tr h="506548">
                <a:tc>
                  <a:txBody>
                    <a:bodyPr/>
                    <a:lstStyle/>
                    <a:p>
                      <a:r>
                        <a:rPr lang="th-TH" sz="1600" dirty="0"/>
                        <a:t>เช่นสถานะของ </a:t>
                      </a:r>
                      <a:r>
                        <a:rPr lang="en-US" sz="1600" dirty="0"/>
                        <a:t>git </a:t>
                      </a:r>
                      <a:r>
                        <a:rPr lang="th-TH" sz="1600" dirty="0"/>
                        <a:t>เช่น </a:t>
                      </a:r>
                      <a:r>
                        <a:rPr lang="en-US" sz="1600" dirty="0"/>
                        <a:t>branch</a:t>
                      </a:r>
                      <a:endParaRPr lang="th-TH" sz="1600" dirty="0"/>
                    </a:p>
                  </a:txBody>
                  <a:tcPr/>
                </a:tc>
                <a:tc>
                  <a:txBody>
                    <a:bodyPr/>
                    <a:lstStyle/>
                    <a:p>
                      <a:endParaRPr lang="th-TH" sz="1600" dirty="0"/>
                    </a:p>
                  </a:txBody>
                  <a:tcPr/>
                </a:tc>
                <a:extLst>
                  <a:ext uri="{0D108BD9-81ED-4DB2-BD59-A6C34878D82A}">
                    <a16:rowId xmlns:a16="http://schemas.microsoft.com/office/drawing/2014/main" val="2839820659"/>
                  </a:ext>
                </a:extLst>
              </a:tr>
              <a:tr h="506548">
                <a:tc>
                  <a:txBody>
                    <a:bodyPr/>
                    <a:lstStyle/>
                    <a:p>
                      <a:r>
                        <a:rPr lang="en-US" sz="1600" dirty="0"/>
                        <a:t>Create new branch</a:t>
                      </a:r>
                      <a:endParaRPr lang="th-TH" sz="1600" dirty="0"/>
                    </a:p>
                  </a:txBody>
                  <a:tcPr/>
                </a:tc>
                <a:tc>
                  <a:txBody>
                    <a:bodyPr/>
                    <a:lstStyle/>
                    <a:p>
                      <a:r>
                        <a:rPr lang="en-US" sz="1600" b="0" i="0" kern="1200" dirty="0">
                          <a:solidFill>
                            <a:schemeClr val="dk1"/>
                          </a:solidFill>
                          <a:effectLst/>
                          <a:latin typeface="+mn-lt"/>
                          <a:ea typeface="+mn-ea"/>
                          <a:cs typeface="+mn-cs"/>
                        </a:rPr>
                        <a:t>git push --set-upstream origin </a:t>
                      </a:r>
                      <a:r>
                        <a:rPr lang="en-US" sz="1600" b="0" i="0" kern="1200" dirty="0" err="1">
                          <a:solidFill>
                            <a:schemeClr val="dk1"/>
                          </a:solidFill>
                          <a:effectLst/>
                          <a:latin typeface="+mn-lt"/>
                          <a:ea typeface="+mn-ea"/>
                          <a:cs typeface="+mn-cs"/>
                        </a:rPr>
                        <a:t>nattawut_ja</a:t>
                      </a:r>
                      <a:endParaRPr lang="th-TH" sz="1600" dirty="0"/>
                    </a:p>
                  </a:txBody>
                  <a:tcPr/>
                </a:tc>
                <a:extLst>
                  <a:ext uri="{0D108BD9-81ED-4DB2-BD59-A6C34878D82A}">
                    <a16:rowId xmlns:a16="http://schemas.microsoft.com/office/drawing/2014/main" val="1515763638"/>
                  </a:ext>
                </a:extLst>
              </a:tr>
              <a:tr h="506548">
                <a:tc>
                  <a:txBody>
                    <a:bodyPr/>
                    <a:lstStyle/>
                    <a:p>
                      <a:r>
                        <a:rPr lang="en-US" sz="1600" dirty="0"/>
                        <a:t>Switch Branch</a:t>
                      </a:r>
                      <a:endParaRPr lang="th-TH" sz="1600" dirty="0"/>
                    </a:p>
                  </a:txBody>
                  <a:tcPr/>
                </a:tc>
                <a:tc>
                  <a:txBody>
                    <a:bodyPr/>
                    <a:lstStyle/>
                    <a:p>
                      <a:r>
                        <a:rPr lang="en-US" sz="1600" dirty="0"/>
                        <a:t>Git checkout –b </a:t>
                      </a:r>
                      <a:r>
                        <a:rPr lang="en-US" sz="1600" dirty="0" err="1"/>
                        <a:t>nattawut_ja</a:t>
                      </a:r>
                      <a:br>
                        <a:rPr lang="en-US" sz="1600" dirty="0"/>
                      </a:br>
                      <a:r>
                        <a:rPr lang="en-US" sz="1600" dirty="0"/>
                        <a:t>Git checkout main</a:t>
                      </a:r>
                      <a:endParaRPr lang="th-TH" sz="1600" dirty="0"/>
                    </a:p>
                  </a:txBody>
                  <a:tcPr/>
                </a:tc>
                <a:extLst>
                  <a:ext uri="{0D108BD9-81ED-4DB2-BD59-A6C34878D82A}">
                    <a16:rowId xmlns:a16="http://schemas.microsoft.com/office/drawing/2014/main" val="1419213387"/>
                  </a:ext>
                </a:extLst>
              </a:tr>
              <a:tr h="293265">
                <a:tc>
                  <a:txBody>
                    <a:bodyPr/>
                    <a:lstStyle/>
                    <a:p>
                      <a:r>
                        <a:rPr lang="en-US" sz="1600" dirty="0"/>
                        <a:t>Delete branch</a:t>
                      </a:r>
                      <a:endParaRPr lang="th-TH" sz="1600" dirty="0"/>
                    </a:p>
                  </a:txBody>
                  <a:tcPr/>
                </a:tc>
                <a:tc>
                  <a:txBody>
                    <a:bodyPr/>
                    <a:lstStyle/>
                    <a:p>
                      <a:r>
                        <a:rPr lang="en-US" sz="1600" dirty="0"/>
                        <a:t>Git branch –d nattawut</a:t>
                      </a:r>
                      <a:endParaRPr lang="th-TH" sz="1600" dirty="0"/>
                    </a:p>
                  </a:txBody>
                  <a:tcPr/>
                </a:tc>
                <a:extLst>
                  <a:ext uri="{0D108BD9-81ED-4DB2-BD59-A6C34878D82A}">
                    <a16:rowId xmlns:a16="http://schemas.microsoft.com/office/drawing/2014/main" val="478702303"/>
                  </a:ext>
                </a:extLst>
              </a:tr>
              <a:tr h="293265">
                <a:tc>
                  <a:txBody>
                    <a:bodyPr/>
                    <a:lstStyle/>
                    <a:p>
                      <a:r>
                        <a:rPr lang="en-US" sz="1600" dirty="0"/>
                        <a:t>Merge target branch to current branch (</a:t>
                      </a:r>
                      <a:r>
                        <a:rPr lang="th-TH" sz="1600" dirty="0"/>
                        <a:t>รวม </a:t>
                      </a:r>
                      <a:r>
                        <a:rPr lang="en-US" sz="1600" dirty="0"/>
                        <a:t>code </a:t>
                      </a:r>
                      <a:r>
                        <a:rPr lang="th-TH" sz="1600" dirty="0"/>
                        <a:t>อีก </a:t>
                      </a:r>
                      <a:r>
                        <a:rPr lang="en-US" sz="1600" dirty="0"/>
                        <a:t>Branch </a:t>
                      </a:r>
                      <a:r>
                        <a:rPr lang="th-TH" sz="1600" dirty="0"/>
                        <a:t>มาที่ </a:t>
                      </a:r>
                      <a:r>
                        <a:rPr lang="en-US" sz="1600" dirty="0"/>
                        <a:t>Branch </a:t>
                      </a:r>
                      <a:r>
                        <a:rPr lang="th-TH" sz="1600" dirty="0"/>
                        <a:t>ปัจจุบัน</a:t>
                      </a:r>
                      <a:r>
                        <a:rPr lang="en-US" sz="1600" dirty="0"/>
                        <a:t>)</a:t>
                      </a:r>
                      <a:endParaRPr lang="th-TH" sz="1600" dirty="0"/>
                    </a:p>
                  </a:txBody>
                  <a:tcPr/>
                </a:tc>
                <a:tc>
                  <a:txBody>
                    <a:bodyPr/>
                    <a:lstStyle/>
                    <a:p>
                      <a:r>
                        <a:rPr lang="en-US" sz="1600" dirty="0"/>
                        <a:t>Git merge nattawut</a:t>
                      </a:r>
                      <a:endParaRPr lang="th-TH" sz="1600" dirty="0"/>
                    </a:p>
                  </a:txBody>
                  <a:tcPr/>
                </a:tc>
                <a:extLst>
                  <a:ext uri="{0D108BD9-81ED-4DB2-BD59-A6C34878D82A}">
                    <a16:rowId xmlns:a16="http://schemas.microsoft.com/office/drawing/2014/main" val="4166809451"/>
                  </a:ext>
                </a:extLst>
              </a:tr>
              <a:tr h="293265">
                <a:tc>
                  <a:txBody>
                    <a:bodyPr/>
                    <a:lstStyle/>
                    <a:p>
                      <a:r>
                        <a:rPr lang="en-US" sz="1600" dirty="0"/>
                        <a:t>Check current branch</a:t>
                      </a:r>
                      <a:r>
                        <a:rPr lang="th-TH" sz="1600" dirty="0"/>
                        <a:t> เช็คว่าปัจจุบันอยู่ที่ </a:t>
                      </a:r>
                      <a:r>
                        <a:rPr lang="en-US" sz="1600" dirty="0"/>
                        <a:t>Branch </a:t>
                      </a:r>
                      <a:r>
                        <a:rPr lang="th-TH" sz="1600" dirty="0"/>
                        <a:t>ไหน</a:t>
                      </a:r>
                    </a:p>
                  </a:txBody>
                  <a:tcPr/>
                </a:tc>
                <a:tc>
                  <a:txBody>
                    <a:bodyPr/>
                    <a:lstStyle/>
                    <a:p>
                      <a:r>
                        <a:rPr lang="en-US" sz="1600" dirty="0"/>
                        <a:t>Git branch</a:t>
                      </a:r>
                      <a:endParaRPr lang="th-TH" sz="1600" dirty="0"/>
                    </a:p>
                  </a:txBody>
                  <a:tcPr/>
                </a:tc>
                <a:extLst>
                  <a:ext uri="{0D108BD9-81ED-4DB2-BD59-A6C34878D82A}">
                    <a16:rowId xmlns:a16="http://schemas.microsoft.com/office/drawing/2014/main" val="3192431096"/>
                  </a:ext>
                </a:extLst>
              </a:tr>
              <a:tr h="506548">
                <a:tc>
                  <a:txBody>
                    <a:bodyPr/>
                    <a:lstStyle/>
                    <a:p>
                      <a:r>
                        <a:rPr lang="th-TH" sz="1600" dirty="0"/>
                        <a:t>ตรวจสอบความแตกต่างก่อน </a:t>
                      </a:r>
                      <a:r>
                        <a:rPr lang="en-US" sz="1600" dirty="0"/>
                        <a:t>Merge</a:t>
                      </a:r>
                    </a:p>
                    <a:p>
                      <a:r>
                        <a:rPr lang="en-US" sz="1600" dirty="0"/>
                        <a:t>Git diff &lt;source branch&gt; &lt;target branch&gt;</a:t>
                      </a:r>
                      <a:endParaRPr lang="th-TH" sz="1600" dirty="0"/>
                    </a:p>
                  </a:txBody>
                  <a:tcPr/>
                </a:tc>
                <a:tc>
                  <a:txBody>
                    <a:bodyPr/>
                    <a:lstStyle/>
                    <a:p>
                      <a:r>
                        <a:rPr lang="en-US" sz="1600" dirty="0"/>
                        <a:t>Git diff main nattawut</a:t>
                      </a:r>
                      <a:endParaRPr lang="th-TH" sz="1600" dirty="0"/>
                    </a:p>
                  </a:txBody>
                  <a:tcPr/>
                </a:tc>
                <a:extLst>
                  <a:ext uri="{0D108BD9-81ED-4DB2-BD59-A6C34878D82A}">
                    <a16:rowId xmlns:a16="http://schemas.microsoft.com/office/drawing/2014/main" val="2243519164"/>
                  </a:ext>
                </a:extLst>
              </a:tr>
              <a:tr h="506548">
                <a:tc>
                  <a:txBody>
                    <a:bodyPr/>
                    <a:lstStyle/>
                    <a:p>
                      <a:r>
                        <a:rPr lang="en-US" sz="1600" dirty="0"/>
                        <a:t>Git push origin &lt;branch&gt;</a:t>
                      </a:r>
                    </a:p>
                    <a:p>
                      <a:r>
                        <a:rPr lang="th-TH" sz="1600" dirty="0"/>
                        <a:t>คำสั่งเพื่อส่งการเปลี่ยน </a:t>
                      </a:r>
                      <a:r>
                        <a:rPr lang="en-US" sz="1600" dirty="0"/>
                        <a:t>branch </a:t>
                      </a:r>
                      <a:r>
                        <a:rPr lang="th-TH" sz="1600" dirty="0"/>
                        <a:t>ที่ต้องการไปยัง </a:t>
                      </a:r>
                      <a:r>
                        <a:rPr lang="en-US" sz="1600" dirty="0"/>
                        <a:t>remote repository</a:t>
                      </a:r>
                      <a:endParaRPr lang="th-TH" sz="1600" dirty="0"/>
                    </a:p>
                  </a:txBody>
                  <a:tcPr/>
                </a:tc>
                <a:tc>
                  <a:txBody>
                    <a:bodyPr/>
                    <a:lstStyle/>
                    <a:p>
                      <a:r>
                        <a:rPr lang="en-US" sz="1600" dirty="0"/>
                        <a:t>Git push origin main</a:t>
                      </a:r>
                      <a:endParaRPr lang="th-TH" sz="1600" dirty="0"/>
                    </a:p>
                  </a:txBody>
                  <a:tcPr/>
                </a:tc>
                <a:extLst>
                  <a:ext uri="{0D108BD9-81ED-4DB2-BD59-A6C34878D82A}">
                    <a16:rowId xmlns:a16="http://schemas.microsoft.com/office/drawing/2014/main" val="269805957"/>
                  </a:ext>
                </a:extLst>
              </a:tr>
            </a:tbl>
          </a:graphicData>
        </a:graphic>
      </p:graphicFrame>
    </p:spTree>
    <p:extLst>
      <p:ext uri="{BB962C8B-B14F-4D97-AF65-F5344CB8AC3E}">
        <p14:creationId xmlns:p14="http://schemas.microsoft.com/office/powerpoint/2010/main" val="123708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4128871788"/>
              </p:ext>
            </p:extLst>
          </p:nvPr>
        </p:nvGraphicFramePr>
        <p:xfrm>
          <a:off x="203199" y="600074"/>
          <a:ext cx="11843658" cy="5815241"/>
        </p:xfrm>
        <a:graphic>
          <a:graphicData uri="http://schemas.openxmlformats.org/drawingml/2006/table">
            <a:tbl>
              <a:tblPr firstRow="1" bandRow="1">
                <a:tableStyleId>{5C22544A-7EE6-4342-B048-85BDC9FD1C3A}</a:tableStyleId>
              </a:tblPr>
              <a:tblGrid>
                <a:gridCol w="5017730">
                  <a:extLst>
                    <a:ext uri="{9D8B030D-6E8A-4147-A177-3AD203B41FA5}">
                      <a16:colId xmlns:a16="http://schemas.microsoft.com/office/drawing/2014/main" val="172859824"/>
                    </a:ext>
                  </a:extLst>
                </a:gridCol>
                <a:gridCol w="6825928">
                  <a:extLst>
                    <a:ext uri="{9D8B030D-6E8A-4147-A177-3AD203B41FA5}">
                      <a16:colId xmlns:a16="http://schemas.microsoft.com/office/drawing/2014/main" val="2738934006"/>
                    </a:ext>
                  </a:extLst>
                </a:gridCol>
              </a:tblGrid>
              <a:tr h="370397">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629676">
                <a:tc>
                  <a:txBody>
                    <a:bodyPr/>
                    <a:lstStyle/>
                    <a:p>
                      <a:r>
                        <a:rPr lang="en-US" sz="1600" dirty="0">
                          <a:solidFill>
                            <a:schemeClr val="tx1"/>
                          </a:solidFill>
                          <a:latin typeface="+mj-lt"/>
                        </a:rPr>
                        <a:t>Git version</a:t>
                      </a:r>
                      <a:endParaRPr lang="th-TH" sz="1600" dirty="0">
                        <a:solidFill>
                          <a:schemeClr val="tx1"/>
                        </a:solidFill>
                        <a:latin typeface="+mj-lt"/>
                      </a:endParaRPr>
                    </a:p>
                    <a:p>
                      <a:r>
                        <a:rPr lang="th-TH" sz="1600" dirty="0">
                          <a:solidFill>
                            <a:schemeClr val="tx1"/>
                          </a:solidFill>
                          <a:latin typeface="+mj-lt"/>
                        </a:rPr>
                        <a:t>เช็ค </a:t>
                      </a:r>
                      <a:r>
                        <a:rPr lang="en-US" sz="1600" dirty="0">
                          <a:solidFill>
                            <a:schemeClr val="tx1"/>
                          </a:solidFill>
                          <a:latin typeface="+mj-lt"/>
                        </a:rPr>
                        <a:t>Version </a:t>
                      </a:r>
                      <a:r>
                        <a:rPr lang="th-TH" sz="1600" dirty="0">
                          <a:solidFill>
                            <a:schemeClr val="tx1"/>
                          </a:solidFill>
                          <a:latin typeface="+mj-lt"/>
                        </a:rPr>
                        <a:t>ปัจจุบัน</a:t>
                      </a:r>
                    </a:p>
                  </a:txBody>
                  <a:tcPr/>
                </a:tc>
                <a:tc>
                  <a:txBody>
                    <a:bodyPr/>
                    <a:lstStyle/>
                    <a:p>
                      <a:r>
                        <a:rPr lang="en-US" sz="1600" dirty="0">
                          <a:latin typeface="+mj-lt"/>
                        </a:rPr>
                        <a:t>Git version</a:t>
                      </a:r>
                      <a:endParaRPr lang="th-TH" sz="1600" dirty="0">
                        <a:latin typeface="+mj-lt"/>
                      </a:endParaRPr>
                    </a:p>
                  </a:txBody>
                  <a:tcPr/>
                </a:tc>
                <a:extLst>
                  <a:ext uri="{0D108BD9-81ED-4DB2-BD59-A6C34878D82A}">
                    <a16:rowId xmlns:a16="http://schemas.microsoft.com/office/drawing/2014/main" val="2799725967"/>
                  </a:ext>
                </a:extLst>
              </a:tr>
              <a:tr h="629676">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เป็นคำสั่งที่ใช้แสดงและกำหนดข้อมูลของผู้ใช้เพื่อระบุตัวตน และคุณสมบัติอื่นๆ ของ </a:t>
                      </a:r>
                      <a:r>
                        <a:rPr lang="en-US" sz="1600" b="0" i="0" kern="1200" dirty="0">
                          <a:solidFill>
                            <a:schemeClr val="dk1"/>
                          </a:solidFill>
                          <a:effectLst/>
                          <a:latin typeface="+mj-lt"/>
                          <a:ea typeface="+mn-ea"/>
                          <a:cs typeface="+mn-cs"/>
                        </a:rPr>
                        <a:t>Git</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ทั้งหมด</a:t>
                      </a:r>
                      <a:br>
                        <a:rPr lang="th-TH" sz="1600" dirty="0">
                          <a:latin typeface="+mj-lt"/>
                        </a:rPr>
                      </a:br>
                      <a:r>
                        <a:rPr lang="en-US" sz="1600" b="0" i="0" kern="1200" dirty="0">
                          <a:solidFill>
                            <a:schemeClr val="dk1"/>
                          </a:solidFill>
                          <a:effectLst/>
                          <a:latin typeface="+mj-lt"/>
                          <a:ea typeface="+mn-ea"/>
                          <a:cs typeface="+mn-cs"/>
                        </a:rPr>
                        <a:t>git config --list #</a:t>
                      </a:r>
                      <a:r>
                        <a:rPr lang="th-TH" sz="1600" b="0" i="0" kern="1200" dirty="0">
                          <a:solidFill>
                            <a:schemeClr val="dk1"/>
                          </a:solidFill>
                          <a:effectLst/>
                          <a:latin typeface="+mj-lt"/>
                          <a:ea typeface="+mn-ea"/>
                          <a:cs typeface="+mn-cs"/>
                        </a:rPr>
                        <a:t>แสดงคุณสมบัติของ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เฉพาะ </a:t>
                      </a:r>
                      <a:r>
                        <a:rPr lang="en-US" sz="1600" b="0" i="0" kern="1200" dirty="0">
                          <a:solidFill>
                            <a:schemeClr val="dk1"/>
                          </a:solidFill>
                          <a:effectLst/>
                          <a:latin typeface="+mj-lt"/>
                          <a:ea typeface="+mn-ea"/>
                          <a:cs typeface="+mn-cs"/>
                        </a:rPr>
                        <a:t>Repository </a:t>
                      </a:r>
                      <a:r>
                        <a:rPr lang="th-TH" sz="1600" b="0" i="0" kern="1200" dirty="0">
                          <a:solidFill>
                            <a:schemeClr val="dk1"/>
                          </a:solidFill>
                          <a:effectLst/>
                          <a:latin typeface="+mj-lt"/>
                          <a:ea typeface="+mn-ea"/>
                          <a:cs typeface="+mn-cs"/>
                        </a:rPr>
                        <a:t>นั้น</a:t>
                      </a:r>
                      <a:endParaRPr lang="th-TH" sz="1600" dirty="0">
                        <a:latin typeface="+mj-lt"/>
                      </a:endParaRPr>
                    </a:p>
                  </a:txBody>
                  <a:tcPr/>
                </a:tc>
                <a:extLst>
                  <a:ext uri="{0D108BD9-81ED-4DB2-BD59-A6C34878D82A}">
                    <a16:rowId xmlns:a16="http://schemas.microsoft.com/office/drawing/2014/main" val="1344501801"/>
                  </a:ext>
                </a:extLst>
              </a:tr>
              <a:tr h="888954">
                <a:tc>
                  <a:txBody>
                    <a:bodyPr/>
                    <a:lstStyle/>
                    <a:p>
                      <a:r>
                        <a:rPr lang="en-US" sz="1600" b="0" i="0" kern="1200" dirty="0">
                          <a:solidFill>
                            <a:schemeClr val="dk1"/>
                          </a:solidFill>
                          <a:effectLst/>
                          <a:latin typeface="+mj-lt"/>
                          <a:ea typeface="+mn-ea"/>
                          <a:cs typeface="+mn-cs"/>
                        </a:rPr>
                        <a:t>Git config</a:t>
                      </a:r>
                      <a:endParaRPr lang="th-TH" sz="1600" b="0" i="0" kern="1200" dirty="0">
                        <a:solidFill>
                          <a:schemeClr val="dk1"/>
                        </a:solidFill>
                        <a:effectLst/>
                        <a:latin typeface="+mj-lt"/>
                        <a:ea typeface="+mn-ea"/>
                        <a:cs typeface="+mn-cs"/>
                      </a:endParaRPr>
                    </a:p>
                    <a:p>
                      <a:r>
                        <a:rPr lang="th-TH" sz="1600" b="0" i="0" kern="1200" dirty="0">
                          <a:solidFill>
                            <a:schemeClr val="dk1"/>
                          </a:solidFill>
                          <a:effectLst/>
                          <a:latin typeface="+mj-lt"/>
                          <a:ea typeface="+mn-ea"/>
                          <a:cs typeface="+mn-cs"/>
                        </a:rPr>
                        <a:t>การกำหนดชื่อและอีเมล์ของผู้ใช้ </a:t>
                      </a:r>
                      <a:r>
                        <a:rPr lang="en-US" sz="1600" b="0" i="0" kern="1200" dirty="0">
                          <a:solidFill>
                            <a:schemeClr val="dk1"/>
                          </a:solidFill>
                          <a:effectLst/>
                          <a:latin typeface="+mj-lt"/>
                          <a:ea typeface="+mn-ea"/>
                          <a:cs typeface="+mn-cs"/>
                        </a:rPr>
                        <a:t>(</a:t>
                      </a:r>
                      <a:r>
                        <a:rPr lang="th-TH" sz="1600" b="0" i="0" kern="1200" dirty="0">
                          <a:solidFill>
                            <a:schemeClr val="dk1"/>
                          </a:solidFill>
                          <a:effectLst/>
                          <a:latin typeface="+mj-lt"/>
                          <a:ea typeface="+mn-ea"/>
                          <a:cs typeface="+mn-cs"/>
                        </a:rPr>
                        <a:t>ใช้เมื่อติดต่อ </a:t>
                      </a:r>
                      <a:r>
                        <a:rPr lang="en-US" sz="1600" b="0" i="0" kern="1200" dirty="0">
                          <a:solidFill>
                            <a:schemeClr val="dk1"/>
                          </a:solidFill>
                          <a:effectLst/>
                          <a:latin typeface="+mj-lt"/>
                          <a:ea typeface="+mn-ea"/>
                          <a:cs typeface="+mn-cs"/>
                        </a:rPr>
                        <a:t>git </a:t>
                      </a:r>
                      <a:r>
                        <a:rPr lang="th-TH" sz="1600" b="0" i="0" kern="1200" dirty="0">
                          <a:solidFill>
                            <a:schemeClr val="dk1"/>
                          </a:solidFill>
                          <a:effectLst/>
                          <a:latin typeface="+mj-lt"/>
                          <a:ea typeface="+mn-ea"/>
                          <a:cs typeface="+mn-cs"/>
                        </a:rPr>
                        <a:t>ครั้งแรก)</a:t>
                      </a:r>
                      <a:endParaRPr lang="th-TH" sz="1600" dirty="0">
                        <a:latin typeface="+mj-lt"/>
                      </a:endParaRPr>
                    </a:p>
                  </a:txBody>
                  <a:tcPr/>
                </a:tc>
                <a:tc>
                  <a:txBody>
                    <a:bodyPr/>
                    <a:lstStyle/>
                    <a:p>
                      <a:r>
                        <a:rPr lang="en-US" sz="1600" b="0" i="0" kern="1200" dirty="0">
                          <a:solidFill>
                            <a:schemeClr val="dk1"/>
                          </a:solidFill>
                          <a:effectLst/>
                          <a:latin typeface="+mj-lt"/>
                          <a:ea typeface="+mn-ea"/>
                          <a:cs typeface="+mn-cs"/>
                        </a:rPr>
                        <a:t>git config --global user.name "Your Name" #</a:t>
                      </a:r>
                      <a:r>
                        <a:rPr lang="th-TH" sz="1600" b="0" i="0" kern="1200" dirty="0">
                          <a:solidFill>
                            <a:schemeClr val="dk1"/>
                          </a:solidFill>
                          <a:effectLst/>
                          <a:latin typeface="+mj-lt"/>
                          <a:ea typeface="+mn-ea"/>
                          <a:cs typeface="+mn-cs"/>
                        </a:rPr>
                        <a:t>กำหนดชื่อผู้ใช้</a:t>
                      </a:r>
                      <a:br>
                        <a:rPr lang="th-TH" sz="1600" dirty="0">
                          <a:latin typeface="+mj-lt"/>
                        </a:rPr>
                      </a:br>
                      <a:r>
                        <a:rPr lang="en-US" sz="1600" b="0" i="0" kern="1200" dirty="0">
                          <a:solidFill>
                            <a:schemeClr val="dk1"/>
                          </a:solidFill>
                          <a:effectLst/>
                          <a:latin typeface="+mj-lt"/>
                          <a:ea typeface="+mn-ea"/>
                          <a:cs typeface="+mn-cs"/>
                        </a:rPr>
                        <a:t>git config --global </a:t>
                      </a:r>
                      <a:r>
                        <a:rPr lang="en-US" sz="1600" b="0" i="0" kern="1200" dirty="0" err="1">
                          <a:solidFill>
                            <a:schemeClr val="dk1"/>
                          </a:solidFill>
                          <a:effectLst/>
                          <a:latin typeface="+mj-lt"/>
                          <a:ea typeface="+mn-ea"/>
                          <a:cs typeface="+mn-cs"/>
                        </a:rPr>
                        <a:t>user.email</a:t>
                      </a:r>
                      <a:r>
                        <a:rPr lang="en-US" sz="1600" b="0" i="0" kern="1200" dirty="0">
                          <a:solidFill>
                            <a:schemeClr val="dk1"/>
                          </a:solidFill>
                          <a:effectLst/>
                          <a:latin typeface="+mj-lt"/>
                          <a:ea typeface="+mn-ea"/>
                          <a:cs typeface="+mn-cs"/>
                        </a:rPr>
                        <a:t> "example@email.com" #</a:t>
                      </a:r>
                      <a:r>
                        <a:rPr lang="th-TH" sz="1600" b="0" i="0" kern="1200" dirty="0">
                          <a:solidFill>
                            <a:schemeClr val="dk1"/>
                          </a:solidFill>
                          <a:effectLst/>
                          <a:latin typeface="+mj-lt"/>
                          <a:ea typeface="+mn-ea"/>
                          <a:cs typeface="+mn-cs"/>
                        </a:rPr>
                        <a:t>กำหนดอีเมล์ของผู้ใช้</a:t>
                      </a:r>
                      <a:br>
                        <a:rPr lang="th-TH" sz="1600" dirty="0">
                          <a:latin typeface="+mj-lt"/>
                        </a:rPr>
                      </a:br>
                      <a:r>
                        <a:rPr lang="en-US" sz="1600" b="0" i="0" kern="1200" dirty="0">
                          <a:solidFill>
                            <a:schemeClr val="dk1"/>
                          </a:solidFill>
                          <a:effectLst/>
                          <a:latin typeface="+mj-lt"/>
                          <a:ea typeface="+mn-ea"/>
                          <a:cs typeface="+mn-cs"/>
                        </a:rPr>
                        <a:t>git config --global --list #</a:t>
                      </a:r>
                      <a:r>
                        <a:rPr lang="th-TH" sz="1600" b="0" i="0" kern="1200" dirty="0">
                          <a:solidFill>
                            <a:schemeClr val="dk1"/>
                          </a:solidFill>
                          <a:effectLst/>
                          <a:latin typeface="+mj-lt"/>
                          <a:ea typeface="+mn-ea"/>
                          <a:cs typeface="+mn-cs"/>
                        </a:rPr>
                        <a:t>ตรวจสองอีกครั้งหลังจากกำหนดค่าเสร็จแล้ว</a:t>
                      </a:r>
                      <a:endParaRPr lang="th-TH" sz="1600" dirty="0">
                        <a:latin typeface="+mj-lt"/>
                      </a:endParaRPr>
                    </a:p>
                  </a:txBody>
                  <a:tcPr/>
                </a:tc>
                <a:extLst>
                  <a:ext uri="{0D108BD9-81ED-4DB2-BD59-A6C34878D82A}">
                    <a16:rowId xmlns:a16="http://schemas.microsoft.com/office/drawing/2014/main" val="2383592706"/>
                  </a:ext>
                </a:extLst>
              </a:tr>
              <a:tr h="629676">
                <a:tc>
                  <a:txBody>
                    <a:bodyPr/>
                    <a:lstStyle/>
                    <a:p>
                      <a:r>
                        <a:rPr lang="en-US" sz="1600" dirty="0">
                          <a:latin typeface="+mj-lt"/>
                        </a:rPr>
                        <a:t>Git init</a:t>
                      </a:r>
                      <a:endParaRPr lang="th-TH" sz="1600" dirty="0">
                        <a:latin typeface="+mj-lt"/>
                      </a:endParaRPr>
                    </a:p>
                    <a:p>
                      <a:r>
                        <a:rPr lang="th-TH" sz="1600" dirty="0">
                          <a:latin typeface="+mj-lt"/>
                        </a:rPr>
                        <a:t>สร้าง </a:t>
                      </a:r>
                      <a:r>
                        <a:rPr lang="en-US" sz="1600" dirty="0">
                          <a:latin typeface="+mj-lt"/>
                        </a:rPr>
                        <a:t>git </a:t>
                      </a:r>
                      <a:r>
                        <a:rPr lang="th-TH" sz="1600" dirty="0">
                          <a:latin typeface="+mj-lt"/>
                        </a:rPr>
                        <a:t>ใน </a:t>
                      </a:r>
                      <a:r>
                        <a:rPr lang="en-US" sz="1600" dirty="0">
                          <a:latin typeface="+mj-lt"/>
                        </a:rPr>
                        <a:t>folder </a:t>
                      </a:r>
                      <a:r>
                        <a:rPr lang="th-TH" sz="1600" dirty="0">
                          <a:latin typeface="+mj-lt"/>
                        </a:rPr>
                        <a:t>นั้น</a:t>
                      </a:r>
                    </a:p>
                  </a:txBody>
                  <a:tcPr/>
                </a:tc>
                <a:tc>
                  <a:txBody>
                    <a:bodyPr/>
                    <a:lstStyle/>
                    <a:p>
                      <a:r>
                        <a:rPr lang="en-US" sz="1600" b="0" i="0" kern="1200" dirty="0">
                          <a:solidFill>
                            <a:schemeClr val="dk1"/>
                          </a:solidFill>
                          <a:effectLst/>
                          <a:latin typeface="+mn-lt"/>
                          <a:ea typeface="+mn-ea"/>
                          <a:cs typeface="+mn-cs"/>
                        </a:rPr>
                        <a:t>git init </a:t>
                      </a:r>
                      <a:endParaRPr lang="th-TH" sz="1600" dirty="0">
                        <a:latin typeface="+mj-lt"/>
                      </a:endParaRPr>
                    </a:p>
                  </a:txBody>
                  <a:tcPr/>
                </a:tc>
                <a:extLst>
                  <a:ext uri="{0D108BD9-81ED-4DB2-BD59-A6C34878D82A}">
                    <a16:rowId xmlns:a16="http://schemas.microsoft.com/office/drawing/2014/main" val="3755354412"/>
                  </a:ext>
                </a:extLst>
              </a:tr>
              <a:tr h="629676">
                <a:tc>
                  <a:txBody>
                    <a:bodyPr/>
                    <a:lstStyle/>
                    <a:p>
                      <a:r>
                        <a:rPr lang="en-US" sz="1600" b="0" i="0" kern="1200" dirty="0">
                          <a:solidFill>
                            <a:schemeClr val="dk1"/>
                          </a:solidFill>
                          <a:effectLst/>
                          <a:latin typeface="+mn-lt"/>
                          <a:ea typeface="+mn-ea"/>
                          <a:cs typeface="+mn-cs"/>
                        </a:rPr>
                        <a:t>Git status</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เป็นคำสั่งที่ใช้ตรวจสองสถานะของ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ในระบบ</a:t>
                      </a:r>
                      <a:endParaRPr lang="th-TH" sz="1600" dirty="0">
                        <a:latin typeface="+mj-lt"/>
                      </a:endParaRPr>
                    </a:p>
                  </a:txBody>
                  <a:tcPr/>
                </a:tc>
                <a:tc>
                  <a:txBody>
                    <a:bodyPr/>
                    <a:lstStyle/>
                    <a:p>
                      <a:r>
                        <a:rPr lang="en-US" sz="1600" dirty="0">
                          <a:latin typeface="+mj-lt"/>
                        </a:rPr>
                        <a:t>Git status</a:t>
                      </a:r>
                      <a:endParaRPr lang="th-TH" sz="1600" dirty="0">
                        <a:latin typeface="+mj-lt"/>
                      </a:endParaRPr>
                    </a:p>
                  </a:txBody>
                  <a:tcPr/>
                </a:tc>
                <a:extLst>
                  <a:ext uri="{0D108BD9-81ED-4DB2-BD59-A6C34878D82A}">
                    <a16:rowId xmlns:a16="http://schemas.microsoft.com/office/drawing/2014/main" val="1023526643"/>
                  </a:ext>
                </a:extLst>
              </a:tr>
              <a:tr h="888954">
                <a:tc>
                  <a:txBody>
                    <a:bodyPr/>
                    <a:lstStyle/>
                    <a:p>
                      <a:r>
                        <a:rPr lang="en-US" sz="1600" b="0" i="0" kern="1200" dirty="0">
                          <a:solidFill>
                            <a:schemeClr val="dk1"/>
                          </a:solidFill>
                          <a:effectLst/>
                          <a:latin typeface="+mn-lt"/>
                          <a:ea typeface="+mn-ea"/>
                          <a:cs typeface="+mn-cs"/>
                        </a:rPr>
                        <a:t>Git add</a:t>
                      </a:r>
                      <a:endParaRPr lang="th-TH" sz="1600" b="0" i="0" kern="1200" dirty="0">
                        <a:solidFill>
                          <a:schemeClr val="dk1"/>
                        </a:solidFill>
                        <a:effectLst/>
                        <a:latin typeface="+mn-lt"/>
                        <a:ea typeface="+mn-ea"/>
                        <a:cs typeface="+mn-cs"/>
                      </a:endParaRPr>
                    </a:p>
                    <a:p>
                      <a:r>
                        <a:rPr lang="th-TH" sz="1600" b="0" i="0" kern="1200" dirty="0">
                          <a:solidFill>
                            <a:schemeClr val="dk1"/>
                          </a:solidFill>
                          <a:effectLst/>
                          <a:latin typeface="+mn-lt"/>
                          <a:ea typeface="+mn-ea"/>
                          <a:cs typeface="+mn-cs"/>
                        </a:rPr>
                        <a:t>เป็นคำสั่งที่ใช้เพิ่มการเปลี่ยนแปลงของ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add &lt;</a:t>
                      </a:r>
                      <a:r>
                        <a:rPr lang="en-US" sz="1600" b="0" i="0" kern="1200" dirty="0" err="1">
                          <a:solidFill>
                            <a:schemeClr val="dk1"/>
                          </a:solidFill>
                          <a:effectLst/>
                          <a:latin typeface="+mn-lt"/>
                          <a:ea typeface="+mn-ea"/>
                          <a:cs typeface="+mn-cs"/>
                        </a:rPr>
                        <a:t>file_name</a:t>
                      </a:r>
                      <a:r>
                        <a:rPr lang="en-US" sz="1600" b="0" i="0" kern="1200" dirty="0">
                          <a:solidFill>
                            <a:schemeClr val="dk1"/>
                          </a:solidFill>
                          <a:effectLst/>
                          <a:latin typeface="+mn-lt"/>
                          <a:ea typeface="+mn-ea"/>
                          <a:cs typeface="+mn-cs"/>
                        </a:rPr>
                        <a:t>&gt;</a:t>
                      </a:r>
                      <a:br>
                        <a:rPr lang="en-US" sz="1600" dirty="0"/>
                      </a:br>
                      <a:r>
                        <a:rPr lang="en-US" sz="1600" b="0" i="0" kern="1200" dirty="0">
                          <a:solidFill>
                            <a:schemeClr val="dk1"/>
                          </a:solidFill>
                          <a:effectLst/>
                          <a:latin typeface="+mn-lt"/>
                          <a:ea typeface="+mn-ea"/>
                          <a:cs typeface="+mn-cs"/>
                        </a:rPr>
                        <a:t>$git add README.md #</a:t>
                      </a:r>
                      <a:r>
                        <a:rPr lang="th-TH" sz="1600" b="0" i="0" kern="1200" dirty="0">
                          <a:solidFill>
                            <a:schemeClr val="dk1"/>
                          </a:solidFill>
                          <a:effectLst/>
                          <a:latin typeface="+mn-lt"/>
                          <a:ea typeface="+mn-ea"/>
                          <a:cs typeface="+mn-cs"/>
                        </a:rPr>
                        <a:t>เพิ่มไฟล์ชื่อ </a:t>
                      </a:r>
                      <a:r>
                        <a:rPr lang="en-US" sz="1600" b="0" i="0" kern="1200" dirty="0">
                          <a:solidFill>
                            <a:schemeClr val="dk1"/>
                          </a:solidFill>
                          <a:effectLst/>
                          <a:latin typeface="+mn-lt"/>
                          <a:ea typeface="+mn-ea"/>
                          <a:cs typeface="+mn-cs"/>
                        </a:rPr>
                        <a:t>README.md </a:t>
                      </a:r>
                      <a:r>
                        <a:rPr lang="th-TH" sz="1600" b="0" i="0" kern="1200" dirty="0">
                          <a:solidFill>
                            <a:schemeClr val="dk1"/>
                          </a:solidFill>
                          <a:effectLst/>
                          <a:latin typeface="+mn-lt"/>
                          <a:ea typeface="+mn-ea"/>
                          <a:cs typeface="+mn-cs"/>
                        </a:rPr>
                        <a:t>เข้าไปที่สถานะ </a:t>
                      </a:r>
                      <a:r>
                        <a:rPr lang="en-US" sz="1600" b="0" i="0" kern="1200" dirty="0">
                          <a:solidFill>
                            <a:schemeClr val="dk1"/>
                          </a:solidFill>
                          <a:effectLst/>
                          <a:latin typeface="+mn-lt"/>
                          <a:ea typeface="+mn-ea"/>
                          <a:cs typeface="+mn-cs"/>
                        </a:rPr>
                        <a:t>Staged</a:t>
                      </a:r>
                      <a:br>
                        <a:rPr lang="en-US" sz="1600" dirty="0"/>
                      </a:br>
                      <a:r>
                        <a:rPr lang="en-US" sz="1600" b="0" i="0" kern="1200" dirty="0">
                          <a:solidFill>
                            <a:schemeClr val="dk1"/>
                          </a:solidFill>
                          <a:effectLst/>
                          <a:latin typeface="+mn-lt"/>
                          <a:ea typeface="+mn-ea"/>
                          <a:cs typeface="+mn-cs"/>
                        </a:rPr>
                        <a:t>$git add . #</a:t>
                      </a:r>
                      <a:r>
                        <a:rPr lang="th-TH" sz="1600" b="0" i="0" kern="1200" dirty="0">
                          <a:solidFill>
                            <a:schemeClr val="dk1"/>
                          </a:solidFill>
                          <a:effectLst/>
                          <a:latin typeface="+mn-lt"/>
                          <a:ea typeface="+mn-ea"/>
                          <a:cs typeface="+mn-cs"/>
                        </a:rPr>
                        <a:t>ใช้ในกรณีที่มีหลายๆ ไฟล์และต้องการเพิ่มเข้าไปทั้งหมด</a:t>
                      </a:r>
                      <a:endParaRPr lang="th-TH" sz="1600" dirty="0">
                        <a:latin typeface="+mj-lt"/>
                      </a:endParaRPr>
                    </a:p>
                  </a:txBody>
                  <a:tcPr/>
                </a:tc>
                <a:extLst>
                  <a:ext uri="{0D108BD9-81ED-4DB2-BD59-A6C34878D82A}">
                    <a16:rowId xmlns:a16="http://schemas.microsoft.com/office/drawing/2014/main" val="2839820659"/>
                  </a:ext>
                </a:extLst>
              </a:tr>
              <a:tr h="1148232">
                <a:tc>
                  <a:txBody>
                    <a:bodyPr/>
                    <a:lstStyle/>
                    <a:p>
                      <a:r>
                        <a:rPr lang="en-US" sz="1600" b="1" i="0" kern="1200" dirty="0">
                          <a:solidFill>
                            <a:schemeClr val="dk1"/>
                          </a:solidFill>
                          <a:effectLst/>
                          <a:latin typeface="+mn-lt"/>
                          <a:ea typeface="+mn-ea"/>
                          <a:cs typeface="+mn-cs"/>
                        </a:rPr>
                        <a:t>Git Commit</a:t>
                      </a:r>
                    </a:p>
                    <a:p>
                      <a:r>
                        <a:rPr lang="th-TH" sz="1600" b="0" i="0" kern="1200" dirty="0">
                          <a:solidFill>
                            <a:schemeClr val="dk1"/>
                          </a:solidFill>
                          <a:effectLst/>
                          <a:latin typeface="+mn-lt"/>
                          <a:ea typeface="+mn-ea"/>
                          <a:cs typeface="+mn-cs"/>
                        </a:rPr>
                        <a:t>เป็นคำสั่งที่ใช้ยืนยัน </a:t>
                      </a:r>
                      <a:r>
                        <a:rPr lang="en-US" sz="1600" b="0" i="0" kern="1200" dirty="0">
                          <a:solidFill>
                            <a:schemeClr val="dk1"/>
                          </a:solidFill>
                          <a:effectLst/>
                          <a:latin typeface="+mn-lt"/>
                          <a:ea typeface="+mn-ea"/>
                          <a:cs typeface="+mn-cs"/>
                        </a:rPr>
                        <a:t>Source Code </a:t>
                      </a:r>
                      <a:r>
                        <a:rPr lang="th-TH" sz="1600" b="0" i="0" kern="1200" dirty="0">
                          <a:solidFill>
                            <a:schemeClr val="dk1"/>
                          </a:solidFill>
                          <a:effectLst/>
                          <a:latin typeface="+mn-lt"/>
                          <a:ea typeface="+mn-ea"/>
                          <a:cs typeface="+mn-cs"/>
                        </a:rPr>
                        <a:t>ที่อยู่ในสถานะ </a:t>
                      </a:r>
                      <a:r>
                        <a:rPr lang="en-US" sz="1600" b="0" i="0" kern="1200" dirty="0">
                          <a:solidFill>
                            <a:schemeClr val="dk1"/>
                          </a:solidFill>
                          <a:effectLst/>
                          <a:latin typeface="+mn-lt"/>
                          <a:ea typeface="+mn-ea"/>
                          <a:cs typeface="+mn-cs"/>
                        </a:rPr>
                        <a:t>Staged </a:t>
                      </a:r>
                      <a:r>
                        <a:rPr lang="th-TH" sz="1600" b="0" i="0" kern="1200" dirty="0">
                          <a:solidFill>
                            <a:schemeClr val="dk1"/>
                          </a:solidFill>
                          <a:effectLst/>
                          <a:latin typeface="+mn-lt"/>
                          <a:ea typeface="+mn-ea"/>
                          <a:cs typeface="+mn-cs"/>
                        </a:rPr>
                        <a:t>เข้าไปเก็บไว้ที่ </a:t>
                      </a:r>
                      <a:r>
                        <a:rPr lang="en-US" sz="1600" b="0" i="0" kern="1200" dirty="0">
                          <a:solidFill>
                            <a:schemeClr val="dk1"/>
                          </a:solidFill>
                          <a:effectLst/>
                          <a:latin typeface="+mn-lt"/>
                          <a:ea typeface="+mn-ea"/>
                          <a:cs typeface="+mn-cs"/>
                        </a:rPr>
                        <a:t>Local 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commit -m "message" #</a:t>
                      </a:r>
                      <a:r>
                        <a:rPr lang="th-TH" sz="1600" b="0" i="0" kern="1200" dirty="0">
                          <a:solidFill>
                            <a:schemeClr val="dk1"/>
                          </a:solidFill>
                          <a:effectLst/>
                          <a:latin typeface="+mn-lt"/>
                          <a:ea typeface="+mn-ea"/>
                          <a:cs typeface="+mn-cs"/>
                        </a:rPr>
                        <a:t>ยืนยันการเปลี่ยนแปลงพร้อมข้อความ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 "message" #</a:t>
                      </a:r>
                      <a:r>
                        <a:rPr lang="th-TH" sz="1600" b="0" i="0" kern="1200" dirty="0">
                          <a:solidFill>
                            <a:schemeClr val="dk1"/>
                          </a:solidFill>
                          <a:effectLst/>
                          <a:latin typeface="+mn-lt"/>
                          <a:ea typeface="+mn-ea"/>
                          <a:cs typeface="+mn-cs"/>
                        </a:rPr>
                        <a:t>เพิ่มการเปลี่ยนแปลงและยืนยันพร้อมข้อความ</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t>
                      </a:r>
                      <a:r>
                        <a:rPr lang="th-TH" sz="1600" b="0" i="0" kern="1200" dirty="0">
                          <a:solidFill>
                            <a:schemeClr val="dk1"/>
                          </a:solidFill>
                          <a:effectLst/>
                          <a:latin typeface="+mn-lt"/>
                          <a:ea typeface="+mn-ea"/>
                          <a:cs typeface="+mn-cs"/>
                        </a:rPr>
                        <a:t>เพิ่มข้อความในโปรแกรม </a:t>
                      </a:r>
                      <a:r>
                        <a:rPr lang="en-US" sz="1600" b="0" i="0" kern="1200" dirty="0">
                          <a:solidFill>
                            <a:schemeClr val="dk1"/>
                          </a:solidFill>
                          <a:effectLst/>
                          <a:latin typeface="+mn-lt"/>
                          <a:ea typeface="+mn-ea"/>
                          <a:cs typeface="+mn-cs"/>
                        </a:rPr>
                        <a:t>vi #</a:t>
                      </a:r>
                      <a:r>
                        <a:rPr lang="th-TH" sz="1600" b="0" i="0" kern="1200" dirty="0">
                          <a:solidFill>
                            <a:schemeClr val="dk1"/>
                          </a:solidFill>
                          <a:effectLst/>
                          <a:latin typeface="+mn-lt"/>
                          <a:ea typeface="+mn-ea"/>
                          <a:cs typeface="+mn-cs"/>
                        </a:rPr>
                        <a:t>ยืนยันการเปลี่ยนแปลงพร้อมข้อความและ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ลงใน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ล่าสุด</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commit --amend -m "message"</a:t>
                      </a:r>
                      <a:endParaRPr lang="th-TH" sz="1600" dirty="0">
                        <a:latin typeface="+mj-lt"/>
                      </a:endParaRPr>
                    </a:p>
                  </a:txBody>
                  <a:tcPr/>
                </a:tc>
                <a:extLst>
                  <a:ext uri="{0D108BD9-81ED-4DB2-BD59-A6C34878D82A}">
                    <a16:rowId xmlns:a16="http://schemas.microsoft.com/office/drawing/2014/main" val="1515763638"/>
                  </a:ext>
                </a:extLst>
              </a:tr>
            </a:tbl>
          </a:graphicData>
        </a:graphic>
      </p:graphicFrame>
    </p:spTree>
    <p:extLst>
      <p:ext uri="{BB962C8B-B14F-4D97-AF65-F5344CB8AC3E}">
        <p14:creationId xmlns:p14="http://schemas.microsoft.com/office/powerpoint/2010/main" val="378440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3758715853"/>
              </p:ext>
            </p:extLst>
          </p:nvPr>
        </p:nvGraphicFramePr>
        <p:xfrm>
          <a:off x="174171" y="547007"/>
          <a:ext cx="11843658" cy="597408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600" dirty="0">
                          <a:latin typeface="+mj-lt"/>
                        </a:rPr>
                        <a:t>Action</a:t>
                      </a:r>
                      <a:endParaRPr lang="th-TH" sz="1600" dirty="0">
                        <a:latin typeface="+mj-lt"/>
                      </a:endParaRPr>
                    </a:p>
                  </a:txBody>
                  <a:tcPr/>
                </a:tc>
                <a:tc>
                  <a:txBody>
                    <a:bodyPr/>
                    <a:lstStyle/>
                    <a:p>
                      <a:r>
                        <a:rPr lang="en-US" sz="1600" dirty="0">
                          <a:latin typeface="+mj-lt"/>
                        </a:rPr>
                        <a:t>Command</a:t>
                      </a:r>
                      <a:endParaRPr lang="th-TH" sz="1600" dirty="0">
                        <a:latin typeface="+mj-lt"/>
                      </a:endParaRPr>
                    </a:p>
                  </a:txBody>
                  <a:tcPr/>
                </a:tc>
                <a:extLst>
                  <a:ext uri="{0D108BD9-81ED-4DB2-BD59-A6C34878D82A}">
                    <a16:rowId xmlns:a16="http://schemas.microsoft.com/office/drawing/2014/main" val="259395548"/>
                  </a:ext>
                </a:extLst>
              </a:tr>
              <a:tr h="506548">
                <a:tc>
                  <a:txBody>
                    <a:bodyPr/>
                    <a:lstStyle/>
                    <a:p>
                      <a:r>
                        <a:rPr lang="en-US" sz="1600" b="1" i="0" kern="1200" dirty="0">
                          <a:solidFill>
                            <a:schemeClr val="dk1"/>
                          </a:solidFill>
                          <a:effectLst/>
                          <a:latin typeface="+mn-lt"/>
                          <a:ea typeface="+mn-ea"/>
                          <a:cs typeface="+mn-cs"/>
                        </a:rPr>
                        <a:t>Git Log</a:t>
                      </a:r>
                    </a:p>
                    <a:p>
                      <a:r>
                        <a:rPr lang="th-TH" sz="1600" b="0" i="0" kern="1200" dirty="0">
                          <a:solidFill>
                            <a:schemeClr val="dk1"/>
                          </a:solidFill>
                          <a:effectLst/>
                          <a:latin typeface="+mn-lt"/>
                          <a:ea typeface="+mn-ea"/>
                          <a:cs typeface="+mn-cs"/>
                        </a:rPr>
                        <a:t>เป็นคำสั่งที่ใช้แสดงประวัติของ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ที่เก็บไว้ใน </a:t>
                      </a:r>
                      <a:r>
                        <a:rPr lang="en-US" sz="1600" b="0" i="0" kern="1200" dirty="0">
                          <a:solidFill>
                            <a:schemeClr val="dk1"/>
                          </a:solidFill>
                          <a:effectLst/>
                          <a:latin typeface="+mn-lt"/>
                          <a:ea typeface="+mn-ea"/>
                          <a:cs typeface="+mn-cs"/>
                        </a:rPr>
                        <a:t>Repository</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t>
                      </a:r>
                      <a:r>
                        <a:rPr lang="en-US" sz="1600" b="0" i="0" kern="1200" dirty="0" err="1">
                          <a:solidFill>
                            <a:schemeClr val="dk1"/>
                          </a:solidFill>
                          <a:effectLst/>
                          <a:latin typeface="+mn-lt"/>
                          <a:ea typeface="+mn-ea"/>
                          <a:cs typeface="+mn-cs"/>
                        </a:rPr>
                        <a:t>oneline</a:t>
                      </a:r>
                      <a:r>
                        <a:rPr lang="en-US" sz="1600" b="0" i="0" kern="1200" dirty="0">
                          <a:solidFill>
                            <a:schemeClr val="dk1"/>
                          </a:solidFill>
                          <a:effectLst/>
                          <a:latin typeface="+mn-lt"/>
                          <a:ea typeface="+mn-ea"/>
                          <a:cs typeface="+mn-cs"/>
                        </a:rPr>
                        <a:t> --decorate --</a:t>
                      </a:r>
                      <a:r>
                        <a:rPr lang="en-US" sz="1600" b="0" i="0" kern="1200" dirty="0" err="1">
                          <a:solidFill>
                            <a:schemeClr val="dk1"/>
                          </a:solidFill>
                          <a:effectLst/>
                          <a:latin typeface="+mn-lt"/>
                          <a:ea typeface="+mn-ea"/>
                          <a:cs typeface="+mn-cs"/>
                        </a:rPr>
                        <a:t>graph$git</a:t>
                      </a:r>
                      <a:r>
                        <a:rPr lang="en-US" sz="1600" b="0" i="0" kern="1200" dirty="0">
                          <a:solidFill>
                            <a:schemeClr val="dk1"/>
                          </a:solidFill>
                          <a:effectLst/>
                          <a:latin typeface="+mn-lt"/>
                          <a:ea typeface="+mn-ea"/>
                          <a:cs typeface="+mn-cs"/>
                        </a:rPr>
                        <a:t> log --stat #Diff from log</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--grep="Message" #Log by message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--after="2017-2-14"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--before="2017-2-14" #Log in date</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log --author=</a:t>
                      </a:r>
                      <a:r>
                        <a:rPr lang="en-US" sz="1600" b="0" i="0" kern="1200" dirty="0" err="1">
                          <a:solidFill>
                            <a:schemeClr val="dk1"/>
                          </a:solidFill>
                          <a:effectLst/>
                          <a:latin typeface="+mn-lt"/>
                          <a:ea typeface="+mn-ea"/>
                          <a:cs typeface="+mn-cs"/>
                        </a:rPr>
                        <a:t>pakin</a:t>
                      </a:r>
                      <a:r>
                        <a:rPr lang="en-US" sz="1600" b="0" i="0" kern="1200" dirty="0">
                          <a:solidFill>
                            <a:schemeClr val="dk1"/>
                          </a:solidFill>
                          <a:effectLst/>
                          <a:latin typeface="+mn-lt"/>
                          <a:ea typeface="+mn-ea"/>
                          <a:cs typeface="+mn-cs"/>
                        </a:rPr>
                        <a:t> #Log by user</a:t>
                      </a:r>
                      <a:endParaRPr lang="th-TH" sz="1600" dirty="0">
                        <a:latin typeface="+mj-lt"/>
                      </a:endParaRPr>
                    </a:p>
                  </a:txBody>
                  <a:tcPr/>
                </a:tc>
                <a:extLst>
                  <a:ext uri="{0D108BD9-81ED-4DB2-BD59-A6C34878D82A}">
                    <a16:rowId xmlns:a16="http://schemas.microsoft.com/office/drawing/2014/main" val="1419213387"/>
                  </a:ext>
                </a:extLst>
              </a:tr>
              <a:tr h="293265">
                <a:tc>
                  <a:txBody>
                    <a:bodyPr/>
                    <a:lstStyle/>
                    <a:p>
                      <a:r>
                        <a:rPr lang="en-US" sz="1600" b="1" i="0" kern="1200" dirty="0">
                          <a:solidFill>
                            <a:schemeClr val="dk1"/>
                          </a:solidFill>
                          <a:effectLst/>
                          <a:latin typeface="+mn-lt"/>
                          <a:ea typeface="+mn-ea"/>
                          <a:cs typeface="+mn-cs"/>
                        </a:rPr>
                        <a:t>Git Branch</a:t>
                      </a:r>
                    </a:p>
                    <a:p>
                      <a:r>
                        <a:rPr lang="th-TH" sz="1600" b="0" i="0" kern="1200" dirty="0">
                          <a:solidFill>
                            <a:schemeClr val="dk1"/>
                          </a:solidFill>
                          <a:effectLst/>
                          <a:latin typeface="+mn-lt"/>
                          <a:ea typeface="+mn-ea"/>
                          <a:cs typeface="+mn-cs"/>
                        </a:rPr>
                        <a:t>เป็นคำสั่งที่ใช้ในแสดงและแตงกิ่งสาขาในการพัฒนา ซึ่งทำให้การพัฒนาซอฟต์แวร์มีความยืดยุ่นมากขึ้น</a:t>
                      </a:r>
                    </a:p>
                    <a:p>
                      <a:endParaRPr lang="th-TH" sz="1600" dirty="0">
                        <a:latin typeface="+mj-lt"/>
                      </a:endParaRPr>
                    </a:p>
                  </a:txBody>
                  <a:tcPr/>
                </a:tc>
                <a:tc>
                  <a:txBody>
                    <a:bodyPr/>
                    <a:lstStyle/>
                    <a:p>
                      <a:r>
                        <a:rPr lang="en-US" sz="1600" b="0" i="0" kern="1200" dirty="0">
                          <a:solidFill>
                            <a:schemeClr val="dk1"/>
                          </a:solidFill>
                          <a:effectLst/>
                          <a:latin typeface="+mn-lt"/>
                          <a:ea typeface="+mn-ea"/>
                          <a:cs typeface="+mn-cs"/>
                        </a:rPr>
                        <a:t>$git branch </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--all</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branch develop #</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err="1">
                          <a:solidFill>
                            <a:schemeClr val="dk1"/>
                          </a:solidFill>
                          <a:effectLst/>
                          <a:latin typeface="+mn-lt"/>
                          <a:ea typeface="+mn-ea"/>
                          <a:cs typeface="+mn-cs"/>
                        </a:rPr>
                        <a:t>develop$git</a:t>
                      </a:r>
                      <a:r>
                        <a:rPr lang="en-US" sz="1600" b="0" i="0" kern="1200" dirty="0">
                          <a:solidFill>
                            <a:schemeClr val="dk1"/>
                          </a:solidFill>
                          <a:effectLst/>
                          <a:latin typeface="+mn-lt"/>
                          <a:ea typeface="+mn-ea"/>
                          <a:cs typeface="+mn-cs"/>
                        </a:rPr>
                        <a:t> branch --delete develop #</a:t>
                      </a:r>
                      <a:r>
                        <a:rPr lang="th-TH" sz="1600" b="0" i="0" kern="1200" dirty="0">
                          <a:solidFill>
                            <a:schemeClr val="dk1"/>
                          </a:solidFill>
                          <a:effectLst/>
                          <a:latin typeface="+mn-lt"/>
                          <a:ea typeface="+mn-ea"/>
                          <a:cs typeface="+mn-cs"/>
                        </a:rPr>
                        <a:t>ลบ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develop#</a:t>
                      </a:r>
                      <a:r>
                        <a:rPr lang="th-TH" sz="1600" b="0" i="0" kern="1200" dirty="0">
                          <a:solidFill>
                            <a:schemeClr val="dk1"/>
                          </a:solidFill>
                          <a:effectLst/>
                          <a:latin typeface="+mn-lt"/>
                          <a:ea typeface="+mn-ea"/>
                          <a:cs typeface="+mn-cs"/>
                        </a:rPr>
                        <a:t>ส่งการเปลี่ยนแปลง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origin develop#</a:t>
                      </a:r>
                      <a:r>
                        <a:rPr lang="th-TH" sz="1600" b="0" i="0" kern="1200" dirty="0">
                          <a:solidFill>
                            <a:schemeClr val="dk1"/>
                          </a:solidFill>
                          <a:effectLst/>
                          <a:latin typeface="+mn-lt"/>
                          <a:ea typeface="+mn-ea"/>
                          <a:cs typeface="+mn-cs"/>
                        </a:rPr>
                        <a:t>ส่งการเปลี่ยนแปลงลบ </a:t>
                      </a:r>
                      <a:r>
                        <a:rPr lang="en-US" sz="1600" b="0" i="0" kern="1200" dirty="0">
                          <a:solidFill>
                            <a:schemeClr val="dk1"/>
                          </a:solidFill>
                          <a:effectLst/>
                          <a:latin typeface="+mn-lt"/>
                          <a:ea typeface="+mn-ea"/>
                          <a:cs typeface="+mn-cs"/>
                        </a:rPr>
                        <a:t>branch develop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Remote </a:t>
                      </a:r>
                      <a:r>
                        <a:rPr lang="th-TH" sz="1600" b="0" i="0" kern="1200" dirty="0">
                          <a:solidFill>
                            <a:schemeClr val="dk1"/>
                          </a:solidFill>
                          <a:effectLst/>
                          <a:latin typeface="+mn-lt"/>
                          <a:ea typeface="+mn-ea"/>
                          <a:cs typeface="+mn-cs"/>
                        </a:rPr>
                        <a:t>ที่ชื่อ </a:t>
                      </a:r>
                      <a:r>
                        <a:rPr lang="en-US" sz="1600" b="0" i="0" kern="1200" dirty="0">
                          <a:solidFill>
                            <a:schemeClr val="dk1"/>
                          </a:solidFill>
                          <a:effectLst/>
                          <a:latin typeface="+mn-lt"/>
                          <a:ea typeface="+mn-ea"/>
                          <a:cs typeface="+mn-cs"/>
                        </a:rPr>
                        <a:t>origin</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push --delete origin develop</a:t>
                      </a:r>
                      <a:endParaRPr lang="th-TH" sz="1600" dirty="0">
                        <a:latin typeface="+mj-lt"/>
                      </a:endParaRPr>
                    </a:p>
                  </a:txBody>
                  <a:tcPr/>
                </a:tc>
                <a:extLst>
                  <a:ext uri="{0D108BD9-81ED-4DB2-BD59-A6C34878D82A}">
                    <a16:rowId xmlns:a16="http://schemas.microsoft.com/office/drawing/2014/main" val="478702303"/>
                  </a:ext>
                </a:extLst>
              </a:tr>
              <a:tr h="293265">
                <a:tc>
                  <a:txBody>
                    <a:bodyPr/>
                    <a:lstStyle/>
                    <a:p>
                      <a:r>
                        <a:rPr lang="en-US" sz="1600" b="1" i="0" kern="1200" dirty="0">
                          <a:solidFill>
                            <a:schemeClr val="dk1"/>
                          </a:solidFill>
                          <a:effectLst/>
                          <a:latin typeface="+mn-lt"/>
                          <a:ea typeface="+mn-ea"/>
                          <a:cs typeface="+mn-cs"/>
                        </a:rPr>
                        <a:t>Git Checkout</a:t>
                      </a:r>
                    </a:p>
                    <a:p>
                      <a:r>
                        <a:rPr lang="th-TH" sz="1600" b="0" i="0" kern="1200" dirty="0">
                          <a:solidFill>
                            <a:schemeClr val="dk1"/>
                          </a:solidFill>
                          <a:effectLst/>
                          <a:latin typeface="+mn-lt"/>
                          <a:ea typeface="+mn-ea"/>
                          <a:cs typeface="+mn-cs"/>
                        </a:rPr>
                        <a:t>เป็นคำสั่งที่ใช้ในการสลับ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ไปยัง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a:solidFill>
                            <a:schemeClr val="dk1"/>
                          </a:solidFill>
                          <a:effectLst/>
                          <a:latin typeface="+mn-lt"/>
                          <a:ea typeface="+mn-ea"/>
                          <a:cs typeface="+mn-cs"/>
                        </a:rPr>
                        <a:t>Commit </a:t>
                      </a:r>
                      <a:r>
                        <a:rPr lang="th-TH" sz="1600" b="0" i="0" kern="1200" dirty="0">
                          <a:solidFill>
                            <a:schemeClr val="dk1"/>
                          </a:solidFill>
                          <a:effectLst/>
                          <a:latin typeface="+mn-lt"/>
                          <a:ea typeface="+mn-ea"/>
                          <a:cs typeface="+mn-cs"/>
                        </a:rPr>
                        <a:t>ที่เราระบุ คำสั่งนี้ยังสามารถให้งานได้ในอีกหลายๆ แบบ</a:t>
                      </a:r>
                    </a:p>
                    <a:p>
                      <a:endParaRPr lang="th-TH" sz="1600" dirty="0">
                        <a:latin typeface="+mj-lt"/>
                      </a:endParaRPr>
                    </a:p>
                  </a:txBody>
                  <a:tcPr/>
                </a:tc>
                <a:tc>
                  <a:txBody>
                    <a:bodyPr/>
                    <a:lstStyle/>
                    <a:p>
                      <a:r>
                        <a:rPr lang="th-TH" sz="1600" b="0" i="0" kern="1200" dirty="0">
                          <a:solidFill>
                            <a:schemeClr val="dk1"/>
                          </a:solidFill>
                          <a:effectLst/>
                          <a:latin typeface="+mn-lt"/>
                          <a:ea typeface="+mn-ea"/>
                          <a:cs typeface="+mn-cs"/>
                        </a:rPr>
                        <a:t>#ย้ายการทำงานไปที่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หรือ </a:t>
                      </a:r>
                      <a:r>
                        <a:rPr lang="en-US" sz="1600" b="0" i="0" kern="1200" dirty="0" err="1">
                          <a:solidFill>
                            <a:schemeClr val="dk1"/>
                          </a:solidFill>
                          <a:effectLst/>
                          <a:latin typeface="+mn-lt"/>
                          <a:ea typeface="+mn-ea"/>
                          <a:cs typeface="+mn-cs"/>
                        </a:rPr>
                        <a:t>commit_id</a:t>
                      </a:r>
                      <a:r>
                        <a:rPr lang="en-US" sz="1600" b="0" i="0" kern="1200" dirty="0">
                          <a:solidFill>
                            <a:schemeClr val="dk1"/>
                          </a:solidFill>
                          <a:effectLst/>
                          <a:latin typeface="+mn-lt"/>
                          <a:ea typeface="+mn-ea"/>
                          <a:cs typeface="+mn-cs"/>
                        </a:rPr>
                        <a:t> </a:t>
                      </a:r>
                      <a:r>
                        <a:rPr lang="th-TH" sz="1600" b="0" i="0" kern="1200" dirty="0">
                          <a:solidFill>
                            <a:schemeClr val="dk1"/>
                          </a:solidFill>
                          <a:effectLst/>
                          <a:latin typeface="+mn-lt"/>
                          <a:ea typeface="+mn-ea"/>
                          <a:cs typeface="+mn-cs"/>
                        </a:rPr>
                        <a:t>ที่ระบุ $</a:t>
                      </a:r>
                      <a:r>
                        <a:rPr lang="en-US" sz="1600" b="0" i="0" kern="1200" dirty="0">
                          <a:solidFill>
                            <a:schemeClr val="dk1"/>
                          </a:solidFill>
                          <a:effectLst/>
                          <a:latin typeface="+mn-lt"/>
                          <a:ea typeface="+mn-ea"/>
                          <a:cs typeface="+mn-cs"/>
                        </a:rPr>
                        <a:t>git checkout &lt;branch name, commit id&gt;#</a:t>
                      </a:r>
                      <a:r>
                        <a:rPr lang="th-TH" sz="1600" b="0" i="0" kern="1200" dirty="0">
                          <a:solidFill>
                            <a:schemeClr val="dk1"/>
                          </a:solidFill>
                          <a:effectLst/>
                          <a:latin typeface="+mn-lt"/>
                          <a:ea typeface="+mn-ea"/>
                          <a:cs typeface="+mn-cs"/>
                        </a:rPr>
                        <a:t>สร้าง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ชื่อ </a:t>
                      </a:r>
                      <a:r>
                        <a:rPr lang="en-US" sz="1600" b="0" i="0" kern="1200" dirty="0">
                          <a:solidFill>
                            <a:schemeClr val="dk1"/>
                          </a:solidFill>
                          <a:effectLst/>
                          <a:latin typeface="+mn-lt"/>
                          <a:ea typeface="+mn-ea"/>
                          <a:cs typeface="+mn-cs"/>
                        </a:rPr>
                        <a:t>test </a:t>
                      </a:r>
                      <a:r>
                        <a:rPr lang="th-TH" sz="1600" b="0" i="0" kern="1200" dirty="0">
                          <a:solidFill>
                            <a:schemeClr val="dk1"/>
                          </a:solidFill>
                          <a:effectLst/>
                          <a:latin typeface="+mn-lt"/>
                          <a:ea typeface="+mn-ea"/>
                          <a:cs typeface="+mn-cs"/>
                        </a:rPr>
                        <a:t>และทำการสลับการทำงานมาที่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-b test#</a:t>
                      </a:r>
                      <a:r>
                        <a:rPr lang="th-TH" sz="1600" b="0" i="0" kern="1200" dirty="0">
                          <a:solidFill>
                            <a:schemeClr val="dk1"/>
                          </a:solidFill>
                          <a:effectLst/>
                          <a:latin typeface="+mn-lt"/>
                          <a:ea typeface="+mn-ea"/>
                          <a:cs typeface="+mn-cs"/>
                        </a:rPr>
                        <a:t>ยกเลิกการเปลี่ยนแปลงของไฟล์ใน </a:t>
                      </a:r>
                      <a:r>
                        <a:rPr lang="en-US" sz="1600" b="0" i="0" kern="1200" dirty="0">
                          <a:solidFill>
                            <a:schemeClr val="dk1"/>
                          </a:solidFill>
                          <a:effectLst/>
                          <a:latin typeface="+mn-lt"/>
                          <a:ea typeface="+mn-ea"/>
                          <a:cs typeface="+mn-cs"/>
                        </a:rPr>
                        <a:t>Working Directory</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$git checkout -- &lt;file name&gt; #</a:t>
                      </a:r>
                      <a:r>
                        <a:rPr lang="th-TH" sz="1600" b="0" i="0" kern="1200" dirty="0">
                          <a:solidFill>
                            <a:schemeClr val="dk1"/>
                          </a:solidFill>
                          <a:effectLst/>
                          <a:latin typeface="+mn-lt"/>
                          <a:ea typeface="+mn-ea"/>
                          <a:cs typeface="+mn-cs"/>
                        </a:rPr>
                        <a:t>เลือกแค่บางไฟล์จาก </a:t>
                      </a:r>
                      <a:r>
                        <a:rPr lang="en-US" sz="1600" b="0" i="0" kern="1200" dirty="0">
                          <a:solidFill>
                            <a:schemeClr val="dk1"/>
                          </a:solidFill>
                          <a:effectLst/>
                          <a:latin typeface="+mn-lt"/>
                          <a:ea typeface="+mn-ea"/>
                          <a:cs typeface="+mn-cs"/>
                        </a:rPr>
                        <a:t>Branch </a:t>
                      </a:r>
                      <a:r>
                        <a:rPr lang="th-TH" sz="1600" b="0" i="0" kern="1200" dirty="0">
                          <a:solidFill>
                            <a:schemeClr val="dk1"/>
                          </a:solidFill>
                          <a:effectLst/>
                          <a:latin typeface="+mn-lt"/>
                          <a:ea typeface="+mn-ea"/>
                          <a:cs typeface="+mn-cs"/>
                        </a:rPr>
                        <a:t>อื่น เข้ามา </a:t>
                      </a:r>
                      <a:r>
                        <a:rPr lang="en-US" sz="1600" b="0" i="0" kern="1200" dirty="0">
                          <a:solidFill>
                            <a:schemeClr val="dk1"/>
                          </a:solidFill>
                          <a:effectLst/>
                          <a:latin typeface="+mn-lt"/>
                          <a:ea typeface="+mn-ea"/>
                          <a:cs typeface="+mn-cs"/>
                        </a:rPr>
                        <a:t>Merge </a:t>
                      </a:r>
                      <a:r>
                        <a:rPr lang="th-TH" sz="1600" b="0" i="0" kern="1200" dirty="0">
                          <a:solidFill>
                            <a:schemeClr val="dk1"/>
                          </a:solidFill>
                          <a:effectLst/>
                          <a:latin typeface="+mn-lt"/>
                          <a:ea typeface="+mn-ea"/>
                          <a:cs typeface="+mn-cs"/>
                        </a:rPr>
                        <a:t>กับ </a:t>
                      </a:r>
                      <a:r>
                        <a:rPr lang="en-US" sz="1600" b="0" i="0" kern="1200" dirty="0">
                          <a:solidFill>
                            <a:schemeClr val="dk1"/>
                          </a:solidFill>
                          <a:effectLst/>
                          <a:latin typeface="+mn-lt"/>
                          <a:ea typeface="+mn-ea"/>
                          <a:cs typeface="+mn-cs"/>
                        </a:rPr>
                        <a:t>Working Directory </a:t>
                      </a:r>
                      <a:r>
                        <a:rPr lang="th-TH" sz="1600" b="0" i="0" kern="1200" dirty="0">
                          <a:solidFill>
                            <a:schemeClr val="dk1"/>
                          </a:solidFill>
                          <a:effectLst/>
                          <a:latin typeface="+mn-lt"/>
                          <a:ea typeface="+mn-ea"/>
                          <a:cs typeface="+mn-cs"/>
                        </a:rPr>
                        <a:t>ที่กำลังทำงาน</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&lt;branch name&gt; &lt;file name&gt;#</a:t>
                      </a:r>
                      <a:r>
                        <a:rPr lang="th-TH" sz="1600" b="0" i="0" kern="1200" dirty="0">
                          <a:solidFill>
                            <a:schemeClr val="dk1"/>
                          </a:solidFill>
                          <a:effectLst/>
                          <a:latin typeface="+mn-lt"/>
                          <a:ea typeface="+mn-ea"/>
                          <a:cs typeface="+mn-cs"/>
                        </a:rPr>
                        <a:t>คำสั่งนี้จะเหมือนคำสั่งด้านบนแต่จะมีโหมดตอบโต้กับผู้ใช้ในการเลือกสถานะของไฟล์ที่ระบุ</a:t>
                      </a:r>
                      <a:br>
                        <a:rPr lang="th-TH" sz="1600" b="0" i="0" kern="1200" dirty="0">
                          <a:solidFill>
                            <a:schemeClr val="dk1"/>
                          </a:solidFill>
                          <a:effectLst/>
                          <a:latin typeface="+mn-lt"/>
                          <a:ea typeface="+mn-ea"/>
                          <a:cs typeface="+mn-cs"/>
                        </a:rPr>
                      </a:br>
                      <a:r>
                        <a:rPr lang="th-TH" sz="16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git checkout --patch &lt;branch name&gt; &lt;file name&gt;</a:t>
                      </a:r>
                      <a:endParaRPr lang="th-TH" sz="1600" dirty="0">
                        <a:latin typeface="+mj-lt"/>
                      </a:endParaRPr>
                    </a:p>
                  </a:txBody>
                  <a:tcPr/>
                </a:tc>
                <a:extLst>
                  <a:ext uri="{0D108BD9-81ED-4DB2-BD59-A6C34878D82A}">
                    <a16:rowId xmlns:a16="http://schemas.microsoft.com/office/drawing/2014/main" val="4166809451"/>
                  </a:ext>
                </a:extLst>
              </a:tr>
            </a:tbl>
          </a:graphicData>
        </a:graphic>
      </p:graphicFrame>
    </p:spTree>
    <p:extLst>
      <p:ext uri="{BB962C8B-B14F-4D97-AF65-F5344CB8AC3E}">
        <p14:creationId xmlns:p14="http://schemas.microsoft.com/office/powerpoint/2010/main" val="448400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205654964"/>
              </p:ext>
            </p:extLst>
          </p:nvPr>
        </p:nvGraphicFramePr>
        <p:xfrm>
          <a:off x="174171" y="547007"/>
          <a:ext cx="11843658" cy="51511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Reset</a:t>
                      </a:r>
                    </a:p>
                    <a:p>
                      <a:r>
                        <a:rPr lang="th-TH" sz="1400" b="0" i="0" kern="1200" dirty="0">
                          <a:solidFill>
                            <a:schemeClr val="dk1"/>
                          </a:solidFill>
                          <a:effectLst/>
                          <a:latin typeface="+mn-lt"/>
                          <a:ea typeface="+mn-ea"/>
                          <a:cs typeface="+mn-cs"/>
                        </a:rPr>
                        <a:t>เป็นคำสั่งที่ใช้ย้อนกลับไปที่เวอร์ชั่น</a:t>
                      </a:r>
                      <a:r>
                        <a:rPr lang="th-TH" sz="1400" b="0" i="0" kern="1200" dirty="0" err="1">
                          <a:solidFill>
                            <a:schemeClr val="dk1"/>
                          </a:solidFill>
                          <a:effectLst/>
                          <a:latin typeface="+mn-lt"/>
                          <a:ea typeface="+mn-ea"/>
                          <a:cs typeface="+mn-cs"/>
                        </a:rPr>
                        <a:t>ได</a:t>
                      </a:r>
                      <a:r>
                        <a:rPr lang="th-TH" sz="1400" b="0" i="0" kern="1200" dirty="0">
                          <a:solidFill>
                            <a:schemeClr val="dk1"/>
                          </a:solidFill>
                          <a:effectLst/>
                          <a:latin typeface="+mn-lt"/>
                          <a:ea typeface="+mn-ea"/>
                          <a:cs typeface="+mn-cs"/>
                        </a:rPr>
                        <a:t>ๆ ก่อนหน้า โดยระบุ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(SH-1 </a:t>
                      </a:r>
                      <a:r>
                        <a:rPr lang="th-TH" sz="1400" b="0" i="0" kern="1200" dirty="0">
                          <a:solidFill>
                            <a:schemeClr val="dk1"/>
                          </a:solidFill>
                          <a:effectLst/>
                          <a:latin typeface="+mn-lt"/>
                          <a:ea typeface="+mn-ea"/>
                          <a:cs typeface="+mn-cs"/>
                        </a:rPr>
                        <a:t>แบบย่อของ </a:t>
                      </a:r>
                      <a:r>
                        <a:rPr lang="en-US" sz="1400" b="0" i="0" kern="1200" dirty="0">
                          <a:solidFill>
                            <a:schemeClr val="dk1"/>
                          </a:solidFill>
                          <a:effectLst/>
                          <a:latin typeface="+mn-lt"/>
                          <a:ea typeface="+mn-ea"/>
                          <a:cs typeface="+mn-cs"/>
                        </a:rPr>
                        <a:t>Commit 7 </a:t>
                      </a:r>
                      <a:r>
                        <a:rPr lang="th-TH" sz="1400" b="0" i="0" kern="1200" dirty="0">
                          <a:solidFill>
                            <a:schemeClr val="dk1"/>
                          </a:solidFill>
                          <a:effectLst/>
                          <a:latin typeface="+mn-lt"/>
                          <a:ea typeface="+mn-ea"/>
                          <a:cs typeface="+mn-cs"/>
                        </a:rPr>
                        <a:t>ตัว เช่น 4</a:t>
                      </a:r>
                      <a:r>
                        <a:rPr lang="en-US" sz="1400" b="0" i="0" kern="1200" dirty="0">
                          <a:solidFill>
                            <a:schemeClr val="dk1"/>
                          </a:solidFill>
                          <a:effectLst/>
                          <a:latin typeface="+mn-lt"/>
                          <a:ea typeface="+mn-ea"/>
                          <a:cs typeface="+mn-cs"/>
                        </a:rPr>
                        <a:t>bcb295) </a:t>
                      </a:r>
                      <a:r>
                        <a:rPr lang="th-TH" sz="1400" b="0" i="0" kern="1200" dirty="0">
                          <a:solidFill>
                            <a:schemeClr val="dk1"/>
                          </a:solidFill>
                          <a:effectLst/>
                          <a:latin typeface="+mn-lt"/>
                          <a:ea typeface="+mn-ea"/>
                          <a:cs typeface="+mn-cs"/>
                        </a:rPr>
                        <a:t>ซึ่งมี </a:t>
                      </a:r>
                      <a:r>
                        <a:rPr lang="en-US" sz="1400" b="0" i="0" kern="1200" dirty="0">
                          <a:solidFill>
                            <a:schemeClr val="dk1"/>
                          </a:solidFill>
                          <a:effectLst/>
                          <a:latin typeface="+mn-lt"/>
                          <a:ea typeface="+mn-ea"/>
                          <a:cs typeface="+mn-cs"/>
                        </a:rPr>
                        <a:t>Option </a:t>
                      </a:r>
                      <a:r>
                        <a:rPr lang="th-TH" sz="1400" b="0" i="0" kern="1200" dirty="0">
                          <a:solidFill>
                            <a:schemeClr val="dk1"/>
                          </a:solidFill>
                          <a:effectLst/>
                          <a:latin typeface="+mn-lt"/>
                          <a:ea typeface="+mn-ea"/>
                          <a:cs typeface="+mn-cs"/>
                        </a:rPr>
                        <a:t>ที่สำคัญ 3 ตัวดั่งนี้</a:t>
                      </a:r>
                    </a:p>
                    <a:p>
                      <a:r>
                        <a:rPr lang="en-US" sz="1400" b="1" i="0" kern="1200" dirty="0">
                          <a:solidFill>
                            <a:schemeClr val="dk1"/>
                          </a:solidFill>
                          <a:effectLst/>
                          <a:latin typeface="+mn-lt"/>
                          <a:ea typeface="+mn-ea"/>
                          <a:cs typeface="+mn-cs"/>
                        </a:rPr>
                        <a:t>soft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Staged</a:t>
                      </a:r>
                    </a:p>
                    <a:p>
                      <a:r>
                        <a:rPr lang="en-US" sz="1400" b="1" i="0" kern="1200" dirty="0">
                          <a:solidFill>
                            <a:schemeClr val="dk1"/>
                          </a:solidFill>
                          <a:effectLst/>
                          <a:latin typeface="+mn-lt"/>
                          <a:ea typeface="+mn-ea"/>
                          <a:cs typeface="+mn-cs"/>
                        </a:rPr>
                        <a:t>mixed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 และคงสถานะการเปลี่ยนแปลงของ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ไว้ที่สถานะ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Modified</a:t>
                      </a:r>
                    </a:p>
                    <a:p>
                      <a:r>
                        <a:rPr lang="en-US" sz="1400" b="1" i="0" kern="1200" dirty="0">
                          <a:solidFill>
                            <a:schemeClr val="dk1"/>
                          </a:solidFill>
                          <a:effectLst/>
                          <a:latin typeface="+mn-lt"/>
                          <a:ea typeface="+mn-ea"/>
                          <a:cs typeface="+mn-cs"/>
                        </a:rPr>
                        <a:t>hard</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ย้อนการเปลี่ยนแปลงแบบลบทับการเปลี่ยนแปลงก่อนหน้าทั้งหมด คำสั่งนี้อันตรายเพราะมันจะทำให้ประวัติของ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ที่เก็บไว้ใน </a:t>
                      </a:r>
                      <a:r>
                        <a:rPr lang="en-US" sz="1400" b="0" i="0" kern="1200" dirty="0">
                          <a:solidFill>
                            <a:schemeClr val="dk1"/>
                          </a:solidFill>
                          <a:effectLst/>
                          <a:latin typeface="+mn-lt"/>
                          <a:ea typeface="+mn-ea"/>
                          <a:cs typeface="+mn-cs"/>
                        </a:rPr>
                        <a:t>Repository </a:t>
                      </a:r>
                      <a:r>
                        <a:rPr lang="th-TH" sz="1400" b="0" i="0" kern="1200" dirty="0">
                          <a:solidFill>
                            <a:schemeClr val="dk1"/>
                          </a:solidFill>
                          <a:effectLst/>
                          <a:latin typeface="+mn-lt"/>
                          <a:ea typeface="+mn-ea"/>
                          <a:cs typeface="+mn-cs"/>
                        </a:rPr>
                        <a:t>หายไป จึงยังไม่เหมาะกับมือใหม่</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reset --soft 4bcb295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Commit id 4bcb295</a:t>
                      </a:r>
                      <a:br>
                        <a:rPr lang="en-US" sz="1400" dirty="0"/>
                      </a:br>
                      <a:r>
                        <a:rPr lang="en-US" sz="1400" b="0" i="0" kern="1200" dirty="0">
                          <a:solidFill>
                            <a:schemeClr val="dk1"/>
                          </a:solidFill>
                          <a:effectLst/>
                          <a:latin typeface="+mn-lt"/>
                          <a:ea typeface="+mn-ea"/>
                          <a:cs typeface="+mn-cs"/>
                        </a:rPr>
                        <a:t>$git reset --mixed develop #</a:t>
                      </a:r>
                      <a:r>
                        <a:rPr lang="th-TH" sz="1400" b="0" i="0" kern="1200" dirty="0">
                          <a:solidFill>
                            <a:schemeClr val="dk1"/>
                          </a:solidFill>
                          <a:effectLst/>
                          <a:latin typeface="+mn-lt"/>
                          <a:ea typeface="+mn-ea"/>
                          <a:cs typeface="+mn-cs"/>
                        </a:rPr>
                        <a:t>ย้อนกลับไปที่ </a:t>
                      </a:r>
                      <a:r>
                        <a:rPr lang="en-US" sz="1400" b="0" i="0" kern="1200" dirty="0">
                          <a:solidFill>
                            <a:schemeClr val="dk1"/>
                          </a:solidFill>
                          <a:effectLst/>
                          <a:latin typeface="+mn-lt"/>
                          <a:ea typeface="+mn-ea"/>
                          <a:cs typeface="+mn-cs"/>
                        </a:rPr>
                        <a:t>Branch develop</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Merge</a:t>
                      </a:r>
                    </a:p>
                    <a:p>
                      <a:r>
                        <a:rPr lang="th-TH" sz="1400" b="0" i="0" kern="1200" dirty="0">
                          <a:solidFill>
                            <a:schemeClr val="dk1"/>
                          </a:solidFill>
                          <a:effectLst/>
                          <a:latin typeface="+mn-lt"/>
                          <a:ea typeface="+mn-ea"/>
                          <a:cs typeface="+mn-cs"/>
                        </a:rPr>
                        <a:t>เป็นคำสั่งที่ใช้ในการรวม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ทั้งสองเข้าด้วยกัน</a:t>
                      </a:r>
                    </a:p>
                    <a:p>
                      <a:r>
                        <a:rPr lang="th-TH" sz="1400" b="0" i="0" kern="1200" dirty="0">
                          <a:solidFill>
                            <a:schemeClr val="dk1"/>
                          </a:solidFill>
                          <a:effectLst/>
                          <a:latin typeface="+mn-lt"/>
                          <a:ea typeface="+mn-ea"/>
                          <a:cs typeface="+mn-cs"/>
                        </a:rPr>
                        <a:t>ตัวอย่างเราจะอยู่ที่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และต้องการ </a:t>
                      </a:r>
                      <a:r>
                        <a:rPr lang="en-US" sz="1400" b="0" i="0" kern="1200" dirty="0">
                          <a:solidFill>
                            <a:schemeClr val="dk1"/>
                          </a:solidFill>
                          <a:effectLst/>
                          <a:latin typeface="+mn-lt"/>
                          <a:ea typeface="+mn-ea"/>
                          <a:cs typeface="+mn-cs"/>
                        </a:rPr>
                        <a:t>Merge Branch Feature </a:t>
                      </a:r>
                      <a:r>
                        <a:rPr lang="th-TH" sz="1400" b="0" i="0" kern="1200" dirty="0">
                          <a:solidFill>
                            <a:schemeClr val="dk1"/>
                          </a:solidFill>
                          <a:effectLst/>
                          <a:latin typeface="+mn-lt"/>
                          <a:ea typeface="+mn-ea"/>
                          <a:cs typeface="+mn-cs"/>
                        </a:rPr>
                        <a:t>เข้ามาทำงานร่วมด้วย การ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 </a:t>
                      </a:r>
                      <a:r>
                        <a:rPr lang="th-TH" sz="1400" b="0" i="0" kern="1200" dirty="0">
                          <a:solidFill>
                            <a:schemeClr val="dk1"/>
                          </a:solidFill>
                          <a:effectLst/>
                          <a:latin typeface="+mn-lt"/>
                          <a:ea typeface="+mn-ea"/>
                          <a:cs typeface="+mn-cs"/>
                        </a:rPr>
                        <a:t>จะเรียกอีกอย่างหนึ่งว่า 3-</a:t>
                      </a:r>
                      <a:r>
                        <a:rPr lang="en-US" sz="1400" b="0" i="0" kern="1200" dirty="0">
                          <a:solidFill>
                            <a:schemeClr val="dk1"/>
                          </a:solidFill>
                          <a:effectLst/>
                          <a:latin typeface="+mn-lt"/>
                          <a:ea typeface="+mn-ea"/>
                          <a:cs typeface="+mn-cs"/>
                        </a:rPr>
                        <a:t>Way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no 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--no-ff feature#</a:t>
                      </a:r>
                      <a:r>
                        <a:rPr lang="th-TH" sz="1400" b="0" i="0" kern="1200" dirty="0">
                          <a:solidFill>
                            <a:schemeClr val="dk1"/>
                          </a:solidFill>
                          <a:effectLst/>
                          <a:latin typeface="+mn-lt"/>
                          <a:ea typeface="+mn-ea"/>
                          <a:cs typeface="+mn-cs"/>
                        </a:rPr>
                        <a:t>รวม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branch feature </a:t>
                      </a:r>
                      <a:r>
                        <a:rPr lang="th-TH" sz="1400" b="0" i="0" kern="1200" dirty="0">
                          <a:solidFill>
                            <a:schemeClr val="dk1"/>
                          </a:solidFill>
                          <a:effectLst/>
                          <a:latin typeface="+mn-lt"/>
                          <a:ea typeface="+mn-ea"/>
                          <a:cs typeface="+mn-cs"/>
                        </a:rPr>
                        <a:t>แบบ </a:t>
                      </a:r>
                      <a:r>
                        <a:rPr lang="en-US" sz="1400" b="0" i="0" kern="1200" dirty="0">
                          <a:solidFill>
                            <a:schemeClr val="dk1"/>
                          </a:solidFill>
                          <a:effectLst/>
                          <a:latin typeface="+mn-lt"/>
                          <a:ea typeface="+mn-ea"/>
                          <a:cs typeface="+mn-cs"/>
                        </a:rPr>
                        <a:t>fast forward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merge feature</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Remote [</a:t>
                      </a:r>
                      <a:r>
                        <a:rPr lang="th-TH" sz="1400" b="1" i="0" kern="1200" dirty="0">
                          <a:solidFill>
                            <a:schemeClr val="dk1"/>
                          </a:solidFill>
                          <a:effectLst/>
                          <a:latin typeface="+mn-lt"/>
                          <a:ea typeface="+mn-ea"/>
                          <a:cs typeface="+mn-cs"/>
                        </a:rPr>
                        <a:t>เริ่มต้นทำงานกับ </a:t>
                      </a:r>
                      <a:r>
                        <a:rPr lang="en-US" sz="1400" b="1" i="0" kern="1200" dirty="0">
                          <a:solidFill>
                            <a:schemeClr val="dk1"/>
                          </a:solidFill>
                          <a:effectLst/>
                          <a:latin typeface="+mn-lt"/>
                          <a:ea typeface="+mn-ea"/>
                          <a:cs typeface="+mn-cs"/>
                        </a:rPr>
                        <a:t>Git Hosting (Remote Repository)]</a:t>
                      </a:r>
                    </a:p>
                    <a:p>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URL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เข้าไปยังคุณสมบัติของ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โดยชื่อว่า </a:t>
                      </a:r>
                      <a:r>
                        <a:rPr lang="en-US" sz="1400" b="0" i="0" kern="1200" dirty="0">
                          <a:solidFill>
                            <a:schemeClr val="dk1"/>
                          </a:solidFill>
                          <a:effectLst/>
                          <a:latin typeface="+mn-lt"/>
                          <a:ea typeface="+mn-ea"/>
                          <a:cs typeface="+mn-cs"/>
                        </a:rPr>
                        <a:t>origin </a:t>
                      </a:r>
                      <a:r>
                        <a:rPr lang="th-TH" sz="1400" b="0" i="0" kern="1200" dirty="0">
                          <a:solidFill>
                            <a:schemeClr val="dk1"/>
                          </a:solidFill>
                          <a:effectLst/>
                          <a:latin typeface="+mn-lt"/>
                          <a:ea typeface="+mn-ea"/>
                          <a:cs typeface="+mn-cs"/>
                        </a:rPr>
                        <a:t>ส่วนใหญ่จะเป็นชื่อ </a:t>
                      </a:r>
                      <a:r>
                        <a:rPr lang="en-US" sz="1400" b="0" i="0" kern="1200" dirty="0">
                          <a:solidFill>
                            <a:schemeClr val="dk1"/>
                          </a:solidFill>
                          <a:effectLst/>
                          <a:latin typeface="+mn-lt"/>
                          <a:ea typeface="+mn-ea"/>
                          <a:cs typeface="+mn-cs"/>
                        </a:rPr>
                        <a:t>Default </a:t>
                      </a:r>
                      <a:r>
                        <a:rPr lang="th-TH" sz="1400" b="0" i="0" kern="1200" dirty="0">
                          <a:solidFill>
                            <a:schemeClr val="dk1"/>
                          </a:solidFill>
                          <a:effectLst/>
                          <a:latin typeface="+mn-lt"/>
                          <a:ea typeface="+mn-ea"/>
                          <a:cs typeface="+mn-cs"/>
                        </a:rPr>
                        <a:t>ที่หลายๆ คนเข้าใจตรงกัน แต่เราก็สามารถตั้งชื่ออื่นๆ ได้</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remote add origin &lt;URL&gt;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ชื่อ </a:t>
                      </a:r>
                      <a:r>
                        <a:rPr lang="en-US" sz="1400" b="0" i="0" kern="1200" dirty="0">
                          <a:solidFill>
                            <a:schemeClr val="dk1"/>
                          </a:solidFill>
                          <a:effectLst/>
                          <a:latin typeface="+mn-lt"/>
                          <a:ea typeface="+mn-ea"/>
                          <a:cs typeface="+mn-cs"/>
                        </a:rPr>
                        <a:t>origin $git remote add origin https://github.com/NewGame0/Android_HelloWorld.git #</a:t>
                      </a:r>
                      <a:r>
                        <a:rPr lang="th-TH" sz="1400" b="0" i="0" kern="1200" dirty="0">
                          <a:solidFill>
                            <a:schemeClr val="dk1"/>
                          </a:solidFill>
                          <a:effectLst/>
                          <a:latin typeface="+mn-lt"/>
                          <a:ea typeface="+mn-ea"/>
                          <a:cs typeface="+mn-cs"/>
                        </a:rPr>
                        <a:t>เพิ่ม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ใหม่ชื่อ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remote set-url origin &lt;New URL&gt;$git remote -v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config --list #</a:t>
                      </a:r>
                      <a:r>
                        <a:rPr lang="th-TH" sz="1400" b="0" i="0" kern="1200" dirty="0">
                          <a:solidFill>
                            <a:schemeClr val="dk1"/>
                          </a:solidFill>
                          <a:effectLst/>
                          <a:latin typeface="+mn-lt"/>
                          <a:ea typeface="+mn-ea"/>
                          <a:cs typeface="+mn-cs"/>
                        </a:rPr>
                        <a:t>แสดงคุณสมบัติต่างๆของ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ซึ่งจะมี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แสดงออกมาด้วย</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Push</a:t>
                      </a:r>
                    </a:p>
                    <a:p>
                      <a:r>
                        <a:rPr lang="th-TH" sz="1400" b="0" i="0" kern="1200" dirty="0">
                          <a:solidFill>
                            <a:schemeClr val="dk1"/>
                          </a:solidFill>
                          <a:effectLst/>
                          <a:latin typeface="+mn-lt"/>
                          <a:ea typeface="+mn-ea"/>
                          <a:cs typeface="+mn-cs"/>
                        </a:rPr>
                        <a:t>เป็นคำสั่งที่ใช้ส่งการเปลี่ยนแปลงของ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ที่เก็บอยู่บน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ขึ้นไปยัง </a:t>
                      </a:r>
                      <a:r>
                        <a:rPr lang="en-US" sz="1400" b="0" i="0" kern="1200" dirty="0">
                          <a:solidFill>
                            <a:schemeClr val="dk1"/>
                          </a:solidFill>
                          <a:effectLst/>
                          <a:latin typeface="+mn-lt"/>
                          <a:ea typeface="+mn-ea"/>
                          <a:cs typeface="+mn-cs"/>
                        </a:rPr>
                        <a:t>Remote Repository</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#ส่งการเปลี่ยนแปลง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ไปยัง </a:t>
                      </a:r>
                      <a:r>
                        <a:rPr lang="en-US" sz="1400" b="0" i="0" kern="1200" dirty="0">
                          <a:solidFill>
                            <a:schemeClr val="dk1"/>
                          </a:solidFill>
                          <a:effectLst/>
                          <a:latin typeface="+mn-lt"/>
                          <a:ea typeface="+mn-ea"/>
                          <a:cs typeface="+mn-cs"/>
                        </a:rPr>
                        <a:t>Remote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dirty="0"/>
                      </a:br>
                      <a:r>
                        <a:rPr lang="en-US" sz="1400" b="0" i="0" kern="1200" dirty="0">
                          <a:solidFill>
                            <a:schemeClr val="dk1"/>
                          </a:solidFill>
                          <a:effectLst/>
                          <a:latin typeface="+mn-lt"/>
                          <a:ea typeface="+mn-ea"/>
                          <a:cs typeface="+mn-cs"/>
                        </a:rPr>
                        <a:t>$git push origin master </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3552754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518045915"/>
              </p:ext>
            </p:extLst>
          </p:nvPr>
        </p:nvGraphicFramePr>
        <p:xfrm>
          <a:off x="174171" y="547007"/>
          <a:ext cx="11843658" cy="579120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Fetch</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แต่ยังไม่ได้ทำการรวม </a:t>
                      </a:r>
                      <a:r>
                        <a:rPr lang="en-US" sz="1400" b="0" i="0" kern="1200" dirty="0">
                          <a:solidFill>
                            <a:schemeClr val="dk1"/>
                          </a:solidFill>
                          <a:effectLst/>
                          <a:latin typeface="+mn-lt"/>
                          <a:ea typeface="+mn-ea"/>
                          <a:cs typeface="+mn-cs"/>
                        </a:rPr>
                        <a:t>Source Code (Merge)</a:t>
                      </a:r>
                    </a:p>
                    <a:p>
                      <a:endParaRPr lang="th-TH" sz="1400" dirty="0">
                        <a:latin typeface="+mj-lt"/>
                      </a:endParaRPr>
                    </a:p>
                  </a:txBody>
                  <a:tcPr/>
                </a:tc>
                <a:tc>
                  <a:txBody>
                    <a:bodyPr/>
                    <a:lstStyle/>
                    <a:p>
                      <a:r>
                        <a:rPr lang="th-TH" sz="1400" b="0" i="0" kern="1200" dirty="0">
                          <a:solidFill>
                            <a:schemeClr val="dk1"/>
                          </a:solidFill>
                          <a:effectLst/>
                          <a:latin typeface="+mn-lt"/>
                          <a:ea typeface="+mn-ea"/>
                          <a:cs typeface="+mn-cs"/>
                        </a:rPr>
                        <a:t>#รับการเปลี่ยนแปลงทุก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--all#</a:t>
                      </a:r>
                      <a:r>
                        <a:rPr lang="th-TH" sz="1400" b="0" i="0" kern="1200" dirty="0">
                          <a:solidFill>
                            <a:schemeClr val="dk1"/>
                          </a:solidFill>
                          <a:effectLst/>
                          <a:latin typeface="+mn-lt"/>
                          <a:ea typeface="+mn-ea"/>
                          <a:cs typeface="+mn-cs"/>
                        </a:rPr>
                        <a:t>รับการเปลี่ยนแปลง </a:t>
                      </a:r>
                      <a:r>
                        <a:rPr lang="en-US" sz="1400" b="0" i="0" kern="1200" dirty="0">
                          <a:solidFill>
                            <a:schemeClr val="dk1"/>
                          </a:solidFill>
                          <a:effectLst/>
                          <a:latin typeface="+mn-lt"/>
                          <a:ea typeface="+mn-ea"/>
                          <a:cs typeface="+mn-cs"/>
                        </a:rPr>
                        <a:t>Branch master </a:t>
                      </a:r>
                      <a:r>
                        <a:rPr lang="th-TH" sz="1400" b="0" i="0" kern="1200" dirty="0">
                          <a:solidFill>
                            <a:schemeClr val="dk1"/>
                          </a:solidFill>
                          <a:effectLst/>
                          <a:latin typeface="+mn-lt"/>
                          <a:ea typeface="+mn-ea"/>
                          <a:cs typeface="+mn-cs"/>
                        </a:rPr>
                        <a:t>จาก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ที่ชื่อ </a:t>
                      </a:r>
                      <a:r>
                        <a:rPr lang="en-US" sz="1400" b="0" i="0" kern="1200" dirty="0">
                          <a:solidFill>
                            <a:schemeClr val="dk1"/>
                          </a:solidFill>
                          <a:effectLst/>
                          <a:latin typeface="+mn-lt"/>
                          <a:ea typeface="+mn-ea"/>
                          <a:cs typeface="+mn-cs"/>
                        </a:rPr>
                        <a:t>origin</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fetch origin master</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Pull [fetch + merge]</a:t>
                      </a:r>
                    </a:p>
                    <a:p>
                      <a:r>
                        <a:rPr lang="th-TH" sz="1400" b="0" i="0" kern="1200" dirty="0">
                          <a:solidFill>
                            <a:schemeClr val="dk1"/>
                          </a:solidFill>
                          <a:effectLst/>
                          <a:latin typeface="+mn-lt"/>
                          <a:ea typeface="+mn-ea"/>
                          <a:cs typeface="+mn-cs"/>
                        </a:rPr>
                        <a:t>เป็นคำสั่งที่ใช้รับการเปลี่ยนแปลงของ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ล่าสุดที่อยู่บน </a:t>
                      </a:r>
                      <a:r>
                        <a:rPr lang="en-US" sz="1400" b="0" i="0" kern="1200" dirty="0">
                          <a:solidFill>
                            <a:schemeClr val="dk1"/>
                          </a:solidFill>
                          <a:effectLst/>
                          <a:latin typeface="+mn-lt"/>
                          <a:ea typeface="+mn-ea"/>
                          <a:cs typeface="+mn-cs"/>
                        </a:rPr>
                        <a:t>Remote Repository </a:t>
                      </a:r>
                      <a:r>
                        <a:rPr lang="th-TH" sz="1400" b="0" i="0" kern="1200" dirty="0">
                          <a:solidFill>
                            <a:schemeClr val="dk1"/>
                          </a:solidFill>
                          <a:effectLst/>
                          <a:latin typeface="+mn-lt"/>
                          <a:ea typeface="+mn-ea"/>
                          <a:cs typeface="+mn-cs"/>
                        </a:rPr>
                        <a:t>ลงมายัง </a:t>
                      </a:r>
                      <a:r>
                        <a:rPr lang="en-US" sz="1400" b="0" i="0" kern="1200" dirty="0">
                          <a:solidFill>
                            <a:schemeClr val="dk1"/>
                          </a:solidFill>
                          <a:effectLst/>
                          <a:latin typeface="+mn-lt"/>
                          <a:ea typeface="+mn-ea"/>
                          <a:cs typeface="+mn-cs"/>
                        </a:rPr>
                        <a:t>Local Repository </a:t>
                      </a:r>
                      <a:r>
                        <a:rPr lang="th-TH" sz="1400" b="0" i="0" kern="1200" dirty="0">
                          <a:solidFill>
                            <a:schemeClr val="dk1"/>
                          </a:solidFill>
                          <a:effectLst/>
                          <a:latin typeface="+mn-lt"/>
                          <a:ea typeface="+mn-ea"/>
                          <a:cs typeface="+mn-cs"/>
                        </a:rPr>
                        <a:t>และทำการ </a:t>
                      </a:r>
                      <a:r>
                        <a:rPr lang="en-US" sz="1400" b="0" i="0" kern="1200" dirty="0">
                          <a:solidFill>
                            <a:schemeClr val="dk1"/>
                          </a:solidFill>
                          <a:effectLst/>
                          <a:latin typeface="+mn-lt"/>
                          <a:ea typeface="+mn-ea"/>
                          <a:cs typeface="+mn-cs"/>
                        </a:rPr>
                        <a:t>Auto Merge</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pull &lt;remote&gt; &lt;branch&gt;</a:t>
                      </a:r>
                      <a:br>
                        <a:rPr lang="en-US" sz="1400" dirty="0"/>
                      </a:br>
                      <a:r>
                        <a:rPr lang="en-US" sz="1400" b="0" i="0" kern="1200" dirty="0">
                          <a:solidFill>
                            <a:schemeClr val="dk1"/>
                          </a:solidFill>
                          <a:effectLst/>
                          <a:latin typeface="+mn-lt"/>
                          <a:ea typeface="+mn-ea"/>
                          <a:cs typeface="+mn-cs"/>
                        </a:rPr>
                        <a:t>$git pull origin master</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p>
                    <a:p>
                      <a:r>
                        <a:rPr lang="en-US" sz="1400" b="0" i="0" kern="1200" dirty="0">
                          <a:solidFill>
                            <a:schemeClr val="dk1"/>
                          </a:solidFill>
                          <a:effectLst/>
                          <a:latin typeface="+mn-lt"/>
                          <a:ea typeface="+mn-ea"/>
                          <a:cs typeface="+mn-cs"/>
                        </a:rPr>
                        <a:t>Git Ignore </a:t>
                      </a:r>
                      <a:r>
                        <a:rPr lang="th-TH" sz="1400" b="0" i="0" kern="1200" dirty="0">
                          <a:solidFill>
                            <a:schemeClr val="dk1"/>
                          </a:solidFill>
                          <a:effectLst/>
                          <a:latin typeface="+mn-lt"/>
                          <a:ea typeface="+mn-ea"/>
                          <a:cs typeface="+mn-cs"/>
                        </a:rPr>
                        <a:t>ที่มีการรวบรวมไว้บน </a:t>
                      </a:r>
                      <a:r>
                        <a:rPr lang="en-US" sz="1400" b="0" i="0" kern="1200" dirty="0">
                          <a:solidFill>
                            <a:schemeClr val="dk1"/>
                          </a:solidFill>
                          <a:effectLst/>
                          <a:latin typeface="+mn-lt"/>
                          <a:ea typeface="+mn-ea"/>
                          <a:cs typeface="+mn-cs"/>
                        </a:rPr>
                        <a:t>GitHub </a:t>
                      </a:r>
                      <a:r>
                        <a:rPr lang="en-US" sz="1400" b="0" i="0" u="sng" kern="1200" dirty="0">
                          <a:solidFill>
                            <a:schemeClr val="dk1"/>
                          </a:solidFill>
                          <a:effectLst/>
                          <a:latin typeface="+mn-lt"/>
                          <a:ea typeface="+mn-ea"/>
                          <a:cs typeface="+mn-cs"/>
                          <a:hlinkClick r:id="rId2"/>
                        </a:rPr>
                        <a:t>https://github.com/github/gitignore</a:t>
                      </a:r>
                      <a:endParaRPr lang="th-TH" sz="1400" dirty="0">
                        <a:latin typeface="+mj-lt"/>
                      </a:endParaRPr>
                    </a:p>
                  </a:txBody>
                  <a:tcPr/>
                </a:tc>
                <a:tc>
                  <a:txBody>
                    <a:bodyPr/>
                    <a:lstStyle/>
                    <a:p>
                      <a:r>
                        <a:rPr lang="en-US" sz="1400" b="0" i="0" dirty="0">
                          <a:solidFill>
                            <a:srgbClr val="292929"/>
                          </a:solidFill>
                          <a:effectLst/>
                          <a:latin typeface="Menlo"/>
                        </a:rPr>
                        <a:t>$touch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สร้างไฟล์ .</a:t>
                      </a:r>
                      <a:r>
                        <a:rPr lang="en-US" sz="1400" b="0" i="0" dirty="0" err="1">
                          <a:solidFill>
                            <a:srgbClr val="292929"/>
                          </a:solidFill>
                          <a:effectLst/>
                          <a:latin typeface="Menlo"/>
                        </a:rPr>
                        <a:t>gitignore</a:t>
                      </a:r>
                      <a:r>
                        <a:rPr lang="en-US" sz="1400" b="0" i="0" dirty="0">
                          <a:solidFill>
                            <a:srgbClr val="292929"/>
                          </a:solidFill>
                          <a:effectLst/>
                          <a:latin typeface="Menlo"/>
                        </a:rPr>
                        <a:t>#</a:t>
                      </a:r>
                      <a:r>
                        <a:rPr lang="th-TH" sz="1400" b="0" i="0" dirty="0">
                          <a:solidFill>
                            <a:srgbClr val="292929"/>
                          </a:solidFill>
                          <a:effectLst/>
                          <a:latin typeface="Menlo"/>
                        </a:rPr>
                        <a:t>เพิ่ม </a:t>
                      </a:r>
                      <a:r>
                        <a:rPr lang="en-US" sz="1400" b="0" i="0" dirty="0">
                          <a:solidFill>
                            <a:srgbClr val="292929"/>
                          </a:solidFill>
                          <a:effectLst/>
                          <a:latin typeface="Menlo"/>
                        </a:rPr>
                        <a:t>String </a:t>
                      </a:r>
                      <a:r>
                        <a:rPr lang="th-TH" sz="1400" b="0" i="0" dirty="0">
                          <a:solidFill>
                            <a:srgbClr val="292929"/>
                          </a:solidFill>
                          <a:effectLst/>
                          <a:latin typeface="Menlo"/>
                        </a:rPr>
                        <a:t>เข้าไปในไฟล์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เพื่อ </a:t>
                      </a:r>
                      <a:r>
                        <a:rPr lang="en-US" sz="1400" b="0" i="0" dirty="0">
                          <a:solidFill>
                            <a:srgbClr val="292929"/>
                          </a:solidFill>
                          <a:effectLst/>
                          <a:latin typeface="Menlo"/>
                        </a:rPr>
                        <a:t>ignore </a:t>
                      </a:r>
                      <a:r>
                        <a:rPr lang="th-TH" sz="1400" b="0" i="0" dirty="0">
                          <a:solidFill>
                            <a:srgbClr val="292929"/>
                          </a:solidFill>
                          <a:effectLst/>
                          <a:latin typeface="Menlo"/>
                        </a:rPr>
                        <a:t>ไฟล์ .</a:t>
                      </a:r>
                      <a:r>
                        <a:rPr lang="en-US" sz="1400" b="0" i="0" dirty="0">
                          <a:solidFill>
                            <a:srgbClr val="292929"/>
                          </a:solidFill>
                          <a:effectLst/>
                          <a:latin typeface="Menlo"/>
                        </a:rPr>
                        <a:t>class </a:t>
                      </a:r>
                      <a:r>
                        <a:rPr lang="th-TH" sz="1400" b="0" i="0" dirty="0">
                          <a:solidFill>
                            <a:srgbClr val="292929"/>
                          </a:solidFill>
                          <a:effectLst/>
                          <a:latin typeface="Menlo"/>
                        </a:rPr>
                        <a:t>ทั้งหมด และโฟลเดอร์ </a:t>
                      </a:r>
                      <a:r>
                        <a:rPr lang="en-US" sz="1400" b="0" i="0" dirty="0">
                          <a:solidFill>
                            <a:srgbClr val="292929"/>
                          </a:solidFill>
                          <a:effectLst/>
                          <a:latin typeface="Menlo"/>
                        </a:rPr>
                        <a:t>Debug, Build</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"*.class"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"/Debug" </a:t>
                      </a:r>
                      <a:br>
                        <a:rPr lang="en-US" sz="1400" b="0" i="0" dirty="0">
                          <a:solidFill>
                            <a:srgbClr val="292929"/>
                          </a:solidFill>
                          <a:effectLst/>
                          <a:latin typeface="Menlo"/>
                        </a:rPr>
                      </a:br>
                      <a:r>
                        <a:rPr lang="en-US" sz="1400" b="0" i="0" dirty="0">
                          <a:solidFill>
                            <a:srgbClr val="292929"/>
                          </a:solidFill>
                          <a:effectLst/>
                          <a:latin typeface="Menlo"/>
                        </a:rPr>
                        <a:t>$echo &gt;&gt;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en-US" sz="1400" b="0" i="0" dirty="0" err="1">
                          <a:solidFill>
                            <a:srgbClr val="292929"/>
                          </a:solidFill>
                          <a:effectLst/>
                          <a:latin typeface="Menlo"/>
                        </a:rPr>
                        <a:t>Build"$git</a:t>
                      </a:r>
                      <a:r>
                        <a:rPr lang="en-US" sz="1400" b="0" i="0" dirty="0">
                          <a:solidFill>
                            <a:srgbClr val="292929"/>
                          </a:solidFill>
                          <a:effectLst/>
                          <a:latin typeface="Menlo"/>
                        </a:rPr>
                        <a:t> add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เพิ่มไฟล์ชื่อ .</a:t>
                      </a:r>
                      <a:r>
                        <a:rPr lang="en-US" sz="1400" b="0" i="0" dirty="0" err="1">
                          <a:solidFill>
                            <a:srgbClr val="292929"/>
                          </a:solidFill>
                          <a:effectLst/>
                          <a:latin typeface="Menlo"/>
                        </a:rPr>
                        <a:t>gitignore</a:t>
                      </a:r>
                      <a:r>
                        <a:rPr lang="en-US" sz="1400" b="0" i="0" dirty="0">
                          <a:solidFill>
                            <a:srgbClr val="292929"/>
                          </a:solidFill>
                          <a:effectLst/>
                          <a:latin typeface="Menlo"/>
                        </a:rPr>
                        <a:t> </a:t>
                      </a:r>
                      <a:r>
                        <a:rPr lang="th-TH" sz="1400" b="0" i="0" dirty="0">
                          <a:solidFill>
                            <a:srgbClr val="292929"/>
                          </a:solidFill>
                          <a:effectLst/>
                          <a:latin typeface="Menlo"/>
                        </a:rPr>
                        <a:t>เข้าไปที่สถานะ </a:t>
                      </a:r>
                      <a:r>
                        <a:rPr lang="en-US" sz="1400" b="0" i="0" dirty="0">
                          <a:solidFill>
                            <a:srgbClr val="292929"/>
                          </a:solidFill>
                          <a:effectLst/>
                          <a:latin typeface="Menlo"/>
                        </a:rPr>
                        <a:t>Staged</a:t>
                      </a:r>
                      <a:br>
                        <a:rPr lang="en-US" sz="1400" b="0" i="0" dirty="0">
                          <a:solidFill>
                            <a:srgbClr val="292929"/>
                          </a:solidFill>
                          <a:effectLst/>
                          <a:latin typeface="Menlo"/>
                        </a:rPr>
                      </a:br>
                      <a:r>
                        <a:rPr lang="en-US" sz="1400" b="0" i="0" dirty="0">
                          <a:solidFill>
                            <a:srgbClr val="292929"/>
                          </a:solidFill>
                          <a:effectLst/>
                          <a:latin typeface="Menlo"/>
                        </a:rPr>
                        <a:t>$git commit -m "Add .</a:t>
                      </a:r>
                      <a:r>
                        <a:rPr lang="en-US" sz="1400" b="0" i="0" dirty="0" err="1">
                          <a:solidFill>
                            <a:srgbClr val="292929"/>
                          </a:solidFill>
                          <a:effectLst/>
                          <a:latin typeface="Menlo"/>
                        </a:rPr>
                        <a:t>gitignore</a:t>
                      </a:r>
                      <a:r>
                        <a:rPr lang="en-US" sz="1400" b="0" i="0" dirty="0">
                          <a:solidFill>
                            <a:srgbClr val="292929"/>
                          </a:solidFill>
                          <a:effectLst/>
                          <a:latin typeface="Menlo"/>
                        </a:rPr>
                        <a:t> file"</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th-TH" sz="1400" b="0" i="0" kern="1200" dirty="0">
                          <a:solidFill>
                            <a:schemeClr val="dk1"/>
                          </a:solidFill>
                          <a:effectLst/>
                          <a:latin typeface="+mn-lt"/>
                          <a:ea typeface="+mn-ea"/>
                          <a:cs typeface="+mn-cs"/>
                        </a:rPr>
                        <a:t>ในกรณีที่มีการเพิ่มไฟล์ที่ไม่ต้องการเข้าไปยังสถานะ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แล้ว และเพิ่มไฟล์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เข้าไปทีหลัง สามารถใช้คำสั่งนี้เพื่อลบไฟล์หรือ</a:t>
                      </a:r>
                      <a:r>
                        <a:rPr lang="th-TH" sz="1400" b="0" i="0" kern="1200" dirty="0" err="1">
                          <a:solidFill>
                            <a:schemeClr val="dk1"/>
                          </a:solidFill>
                          <a:effectLst/>
                          <a:latin typeface="+mn-lt"/>
                          <a:ea typeface="+mn-ea"/>
                          <a:cs typeface="+mn-cs"/>
                        </a:rPr>
                        <a:t>โฟล์เดอร์</a:t>
                      </a:r>
                      <a:r>
                        <a:rPr lang="th-TH" sz="1400" b="0" i="0" kern="1200" dirty="0">
                          <a:solidFill>
                            <a:schemeClr val="dk1"/>
                          </a:solidFill>
                          <a:effectLst/>
                          <a:latin typeface="+mn-lt"/>
                          <a:ea typeface="+mn-ea"/>
                          <a:cs typeface="+mn-cs"/>
                        </a:rPr>
                        <a:t>ที่ไม่ต้องการออกจากสถานะ </a:t>
                      </a:r>
                      <a:r>
                        <a:rPr lang="en-US" sz="1400" b="0" i="0" kern="1200" dirty="0">
                          <a:solidFill>
                            <a:schemeClr val="dk1"/>
                          </a:solidFill>
                          <a:effectLst/>
                          <a:latin typeface="+mn-lt"/>
                          <a:ea typeface="+mn-ea"/>
                          <a:cs typeface="+mn-cs"/>
                        </a:rPr>
                        <a:t>Staged </a:t>
                      </a:r>
                      <a:r>
                        <a:rPr lang="th-TH" sz="1400" b="0" i="0" kern="1200" dirty="0">
                          <a:solidFill>
                            <a:schemeClr val="dk1"/>
                          </a:solidFill>
                          <a:effectLst/>
                          <a:latin typeface="+mn-lt"/>
                          <a:ea typeface="+mn-ea"/>
                          <a:cs typeface="+mn-cs"/>
                        </a:rPr>
                        <a:t>และ </a:t>
                      </a:r>
                      <a:r>
                        <a:rPr lang="en-US" sz="1400" b="0" i="0" kern="1200" dirty="0">
                          <a:solidFill>
                            <a:schemeClr val="dk1"/>
                          </a:solidFill>
                          <a:effectLst/>
                          <a:latin typeface="+mn-lt"/>
                          <a:ea typeface="+mn-ea"/>
                          <a:cs typeface="+mn-cs"/>
                        </a:rPr>
                        <a:t>Commit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เข้าไปอีกครั้ง</a:t>
                      </a:r>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rm --cached &lt;file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&lt;path to file&gt;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.class</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Debug/*</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--cached Build/*</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rm -r --cashed *$git commit -am "apply .</a:t>
                      </a:r>
                      <a:r>
                        <a:rPr lang="en-US" sz="1400" b="0" i="0" kern="1200" dirty="0" err="1">
                          <a:solidFill>
                            <a:schemeClr val="dk1"/>
                          </a:solidFill>
                          <a:effectLst/>
                          <a:latin typeface="+mn-lt"/>
                          <a:ea typeface="+mn-ea"/>
                          <a:cs typeface="+mn-cs"/>
                        </a:rPr>
                        <a:t>gitignore</a:t>
                      </a:r>
                      <a:r>
                        <a:rPr lang="en-US" sz="1400" b="0" i="0" kern="1200" dirty="0">
                          <a:solidFill>
                            <a:schemeClr val="dk1"/>
                          </a:solidFill>
                          <a:effectLst/>
                          <a:latin typeface="+mn-lt"/>
                          <a:ea typeface="+mn-ea"/>
                          <a:cs typeface="+mn-cs"/>
                        </a:rPr>
                        <a:t> file"#</a:t>
                      </a:r>
                      <a:r>
                        <a:rPr lang="th-TH" sz="1400" b="0" i="0" kern="1200" dirty="0">
                          <a:solidFill>
                            <a:schemeClr val="dk1"/>
                          </a:solidFill>
                          <a:effectLst/>
                          <a:latin typeface="+mn-lt"/>
                          <a:ea typeface="+mn-ea"/>
                          <a:cs typeface="+mn-cs"/>
                        </a:rPr>
                        <a:t>แสดงไฟล์ที่ </a:t>
                      </a:r>
                      <a:r>
                        <a:rPr lang="en-US" sz="1400" b="0" i="0" kern="1200" dirty="0">
                          <a:solidFill>
                            <a:schemeClr val="dk1"/>
                          </a:solidFill>
                          <a:effectLst/>
                          <a:latin typeface="+mn-lt"/>
                          <a:ea typeface="+mn-ea"/>
                          <a:cs typeface="+mn-cs"/>
                        </a:rPr>
                        <a:t>Track </a:t>
                      </a:r>
                      <a:r>
                        <a:rPr lang="th-TH" sz="1400" b="0" i="0" kern="1200" dirty="0">
                          <a:solidFill>
                            <a:schemeClr val="dk1"/>
                          </a:solidFill>
                          <a:effectLst/>
                          <a:latin typeface="+mn-lt"/>
                          <a:ea typeface="+mn-ea"/>
                          <a:cs typeface="+mn-cs"/>
                        </a:rPr>
                        <a:t>ไว้ในระบบของ </a:t>
                      </a:r>
                      <a:r>
                        <a:rPr lang="en-US" sz="1400" b="0" i="0" kern="1200" dirty="0">
                          <a:solidFill>
                            <a:schemeClr val="dk1"/>
                          </a:solidFill>
                          <a:effectLst/>
                          <a:latin typeface="+mn-lt"/>
                          <a:ea typeface="+mn-ea"/>
                          <a:cs typeface="+mn-cs"/>
                        </a:rPr>
                        <a:t>Git </a:t>
                      </a:r>
                      <a:r>
                        <a:rPr lang="th-TH" sz="1400" b="0" i="0" kern="1200" dirty="0">
                          <a:solidFill>
                            <a:schemeClr val="dk1"/>
                          </a:solidFill>
                          <a:effectLst/>
                          <a:latin typeface="+mn-lt"/>
                          <a:ea typeface="+mn-ea"/>
                          <a:cs typeface="+mn-cs"/>
                        </a:rPr>
                        <a:t>ไฟล์ที่ </a:t>
                      </a:r>
                      <a:r>
                        <a:rPr lang="en-US" sz="1400" b="0" i="0" kern="1200" dirty="0">
                          <a:solidFill>
                            <a:schemeClr val="dk1"/>
                          </a:solidFill>
                          <a:effectLst/>
                          <a:latin typeface="+mn-lt"/>
                          <a:ea typeface="+mn-ea"/>
                          <a:cs typeface="+mn-cs"/>
                        </a:rPr>
                        <a:t>ignore </a:t>
                      </a:r>
                      <a:r>
                        <a:rPr lang="th-TH" sz="1400" b="0" i="0" kern="1200" dirty="0">
                          <a:solidFill>
                            <a:schemeClr val="dk1"/>
                          </a:solidFill>
                          <a:effectLst/>
                          <a:latin typeface="+mn-lt"/>
                          <a:ea typeface="+mn-ea"/>
                          <a:cs typeface="+mn-cs"/>
                        </a:rPr>
                        <a:t>จะหายไปแม้จะยังอยู่ใน</a:t>
                      </a:r>
                      <a:r>
                        <a:rPr lang="th-TH" sz="1400" b="0" i="0" kern="1200" dirty="0" err="1">
                          <a:solidFill>
                            <a:schemeClr val="dk1"/>
                          </a:solidFill>
                          <a:effectLst/>
                          <a:latin typeface="+mn-lt"/>
                          <a:ea typeface="+mn-ea"/>
                          <a:cs typeface="+mn-cs"/>
                        </a:rPr>
                        <a:t>โฟล์เดอร์</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ls-files</a:t>
                      </a:r>
                      <a:endParaRPr lang="th-TH" sz="1400" dirty="0">
                        <a:latin typeface="+mj-lt"/>
                      </a:endParaRPr>
                    </a:p>
                  </a:txBody>
                  <a:tcPr/>
                </a:tc>
                <a:extLst>
                  <a:ext uri="{0D108BD9-81ED-4DB2-BD59-A6C34878D82A}">
                    <a16:rowId xmlns:a16="http://schemas.microsoft.com/office/drawing/2014/main" val="610829162"/>
                  </a:ext>
                </a:extLst>
              </a:tr>
            </a:tbl>
          </a:graphicData>
        </a:graphic>
      </p:graphicFrame>
    </p:spTree>
    <p:extLst>
      <p:ext uri="{BB962C8B-B14F-4D97-AF65-F5344CB8AC3E}">
        <p14:creationId xmlns:p14="http://schemas.microsoft.com/office/powerpoint/2010/main" val="420571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F94-B8CF-4F75-90FF-BF36D2839356}"/>
              </a:ext>
            </a:extLst>
          </p:cNvPr>
          <p:cNvSpPr>
            <a:spLocks noGrp="1"/>
          </p:cNvSpPr>
          <p:nvPr>
            <p:ph type="title"/>
          </p:nvPr>
        </p:nvSpPr>
        <p:spPr/>
        <p:txBody>
          <a:bodyPr/>
          <a:lstStyle/>
          <a:p>
            <a:r>
              <a:rPr lang="en-US" dirty="0"/>
              <a:t>Git command (</a:t>
            </a:r>
            <a:r>
              <a:rPr lang="th-TH" dirty="0"/>
              <a:t>ต่อ)</a:t>
            </a:r>
          </a:p>
        </p:txBody>
      </p:sp>
      <p:graphicFrame>
        <p:nvGraphicFramePr>
          <p:cNvPr id="3" name="Table 3">
            <a:extLst>
              <a:ext uri="{FF2B5EF4-FFF2-40B4-BE49-F238E27FC236}">
                <a16:creationId xmlns:a16="http://schemas.microsoft.com/office/drawing/2014/main" id="{37F3EFB5-3EE2-4460-BA88-938F89F31D8F}"/>
              </a:ext>
            </a:extLst>
          </p:cNvPr>
          <p:cNvGraphicFramePr>
            <a:graphicFrameLocks noGrp="1"/>
          </p:cNvGraphicFramePr>
          <p:nvPr>
            <p:extLst>
              <p:ext uri="{D42A27DB-BD31-4B8C-83A1-F6EECF244321}">
                <p14:modId xmlns:p14="http://schemas.microsoft.com/office/powerpoint/2010/main" val="1955317600"/>
              </p:ext>
            </p:extLst>
          </p:nvPr>
        </p:nvGraphicFramePr>
        <p:xfrm>
          <a:off x="174171" y="547007"/>
          <a:ext cx="11843658" cy="5760720"/>
        </p:xfrm>
        <a:graphic>
          <a:graphicData uri="http://schemas.openxmlformats.org/drawingml/2006/table">
            <a:tbl>
              <a:tblPr firstRow="1" bandRow="1">
                <a:tableStyleId>{5C22544A-7EE6-4342-B048-85BDC9FD1C3A}</a:tableStyleId>
              </a:tblPr>
              <a:tblGrid>
                <a:gridCol w="5921829">
                  <a:extLst>
                    <a:ext uri="{9D8B030D-6E8A-4147-A177-3AD203B41FA5}">
                      <a16:colId xmlns:a16="http://schemas.microsoft.com/office/drawing/2014/main" val="172859824"/>
                    </a:ext>
                  </a:extLst>
                </a:gridCol>
                <a:gridCol w="5921829">
                  <a:extLst>
                    <a:ext uri="{9D8B030D-6E8A-4147-A177-3AD203B41FA5}">
                      <a16:colId xmlns:a16="http://schemas.microsoft.com/office/drawing/2014/main" val="2738934006"/>
                    </a:ext>
                  </a:extLst>
                </a:gridCol>
              </a:tblGrid>
              <a:tr h="293265">
                <a:tc>
                  <a:txBody>
                    <a:bodyPr/>
                    <a:lstStyle/>
                    <a:p>
                      <a:r>
                        <a:rPr lang="en-US" sz="1400" dirty="0">
                          <a:latin typeface="+mj-lt"/>
                        </a:rPr>
                        <a:t>Action</a:t>
                      </a:r>
                      <a:endParaRPr lang="th-TH" sz="1400" dirty="0">
                        <a:latin typeface="+mj-lt"/>
                      </a:endParaRPr>
                    </a:p>
                  </a:txBody>
                  <a:tcPr/>
                </a:tc>
                <a:tc>
                  <a:txBody>
                    <a:bodyPr/>
                    <a:lstStyle/>
                    <a:p>
                      <a:r>
                        <a:rPr lang="en-US" sz="1400" dirty="0">
                          <a:latin typeface="+mj-lt"/>
                        </a:rPr>
                        <a:t>Command</a:t>
                      </a:r>
                      <a:endParaRPr lang="th-TH" sz="1400" dirty="0">
                        <a:latin typeface="+mj-lt"/>
                      </a:endParaRPr>
                    </a:p>
                  </a:txBody>
                  <a:tcPr/>
                </a:tc>
                <a:extLst>
                  <a:ext uri="{0D108BD9-81ED-4DB2-BD59-A6C34878D82A}">
                    <a16:rowId xmlns:a16="http://schemas.microsoft.com/office/drawing/2014/main" val="259395548"/>
                  </a:ext>
                </a:extLst>
              </a:tr>
              <a:tr h="506548">
                <a:tc>
                  <a:txBody>
                    <a:bodyPr/>
                    <a:lstStyle/>
                    <a:p>
                      <a:r>
                        <a:rPr lang="en-US" sz="1400" b="1" i="0" kern="1200" dirty="0">
                          <a:solidFill>
                            <a:schemeClr val="dk1"/>
                          </a:solidFill>
                          <a:effectLst/>
                          <a:latin typeface="+mn-lt"/>
                          <a:ea typeface="+mn-ea"/>
                          <a:cs typeface="+mn-cs"/>
                        </a:rPr>
                        <a:t>Git Tag</a:t>
                      </a:r>
                    </a:p>
                    <a:p>
                      <a:r>
                        <a:rPr lang="th-TH" sz="1400" b="0" i="0" kern="1200" dirty="0">
                          <a:solidFill>
                            <a:schemeClr val="dk1"/>
                          </a:solidFill>
                          <a:effectLst/>
                          <a:latin typeface="+mn-lt"/>
                          <a:ea typeface="+mn-ea"/>
                          <a:cs typeface="+mn-cs"/>
                        </a:rPr>
                        <a:t>เป็นคำสั่งที่ใช้แสดงและสร้าง </a:t>
                      </a:r>
                      <a:r>
                        <a:rPr lang="en-US" sz="1400" b="0" i="0" kern="1200" dirty="0">
                          <a:solidFill>
                            <a:schemeClr val="dk1"/>
                          </a:solidFill>
                          <a:effectLst/>
                          <a:latin typeface="+mn-lt"/>
                          <a:ea typeface="+mn-ea"/>
                          <a:cs typeface="+mn-cs"/>
                        </a:rPr>
                        <a:t>Tag </a:t>
                      </a:r>
                      <a:r>
                        <a:rPr lang="th-TH" sz="1400" b="0" i="0" kern="1200" dirty="0">
                          <a:solidFill>
                            <a:schemeClr val="dk1"/>
                          </a:solidFill>
                          <a:effectLst/>
                          <a:latin typeface="+mn-lt"/>
                          <a:ea typeface="+mn-ea"/>
                          <a:cs typeface="+mn-cs"/>
                        </a:rPr>
                        <a:t>ขึ้นที่จุด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นั้น</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tag #</a:t>
                      </a:r>
                      <a:r>
                        <a:rPr lang="th-TH" sz="1400" b="0" i="0" kern="1200" dirty="0">
                          <a:solidFill>
                            <a:schemeClr val="dk1"/>
                          </a:solidFill>
                          <a:effectLst/>
                          <a:latin typeface="+mn-lt"/>
                          <a:ea typeface="+mn-ea"/>
                          <a:cs typeface="+mn-cs"/>
                        </a:rPr>
                        <a:t>แสดงแท็กทั้งหมด</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tag -n99 #</a:t>
                      </a:r>
                      <a:r>
                        <a:rPr lang="th-TH" sz="1400" b="0" i="0" kern="1200" dirty="0">
                          <a:solidFill>
                            <a:schemeClr val="dk1"/>
                          </a:solidFill>
                          <a:effectLst/>
                          <a:latin typeface="+mn-lt"/>
                          <a:ea typeface="+mn-ea"/>
                          <a:cs typeface="+mn-cs"/>
                        </a:rPr>
                        <a:t>แสดงแท็กทั้งหมดพร้อมข้อความ$</a:t>
                      </a:r>
                      <a:r>
                        <a:rPr lang="en-US" sz="1400" b="0" i="0" kern="1200" dirty="0">
                          <a:solidFill>
                            <a:schemeClr val="dk1"/>
                          </a:solidFill>
                          <a:effectLst/>
                          <a:latin typeface="+mn-lt"/>
                          <a:ea typeface="+mn-ea"/>
                          <a:cs typeface="+mn-cs"/>
                        </a:rPr>
                        <a:t>git tag v1.0.0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tag v1.0.1 -m "Tag Message" #</a:t>
                      </a:r>
                      <a:r>
                        <a:rPr lang="th-TH" sz="1400" b="0" i="0" kern="1200" dirty="0">
                          <a:solidFill>
                            <a:schemeClr val="dk1"/>
                          </a:solidFill>
                          <a:effectLst/>
                          <a:latin typeface="+mn-lt"/>
                          <a:ea typeface="+mn-ea"/>
                          <a:cs typeface="+mn-cs"/>
                        </a:rPr>
                        <a:t>สร้างแท็กชื่อ </a:t>
                      </a:r>
                      <a:r>
                        <a:rPr lang="en-US" sz="1400" b="0" i="0" kern="1200" dirty="0">
                          <a:solidFill>
                            <a:schemeClr val="dk1"/>
                          </a:solidFill>
                          <a:effectLst/>
                          <a:latin typeface="+mn-lt"/>
                          <a:ea typeface="+mn-ea"/>
                          <a:cs typeface="+mn-cs"/>
                        </a:rPr>
                        <a:t>v1.0.0 </a:t>
                      </a:r>
                      <a:r>
                        <a:rPr lang="th-TH" sz="1400" b="0" i="0" kern="1200" dirty="0">
                          <a:solidFill>
                            <a:schemeClr val="dk1"/>
                          </a:solidFill>
                          <a:effectLst/>
                          <a:latin typeface="+mn-lt"/>
                          <a:ea typeface="+mn-ea"/>
                          <a:cs typeface="+mn-cs"/>
                        </a:rPr>
                        <a:t>พร้อมระบุข้อความ$</a:t>
                      </a:r>
                      <a:r>
                        <a:rPr lang="en-US" sz="1400" b="0" i="0" kern="1200" dirty="0">
                          <a:solidFill>
                            <a:schemeClr val="dk1"/>
                          </a:solidFill>
                          <a:effectLst/>
                          <a:latin typeface="+mn-lt"/>
                          <a:ea typeface="+mn-ea"/>
                          <a:cs typeface="+mn-cs"/>
                        </a:rPr>
                        <a:t>git tag --delete v1.0.0 #</a:t>
                      </a:r>
                      <a:r>
                        <a:rPr lang="th-TH" sz="1400" b="0" i="0" kern="1200" dirty="0">
                          <a:solidFill>
                            <a:schemeClr val="dk1"/>
                          </a:solidFill>
                          <a:effectLst/>
                          <a:latin typeface="+mn-lt"/>
                          <a:ea typeface="+mn-ea"/>
                          <a:cs typeface="+mn-cs"/>
                        </a:rPr>
                        <a:t>ลบแท็กชื่อ </a:t>
                      </a:r>
                      <a:r>
                        <a:rPr lang="en-US" sz="1400" b="0" i="0" kern="1200" dirty="0">
                          <a:solidFill>
                            <a:schemeClr val="dk1"/>
                          </a:solidFill>
                          <a:effectLst/>
                          <a:latin typeface="+mn-lt"/>
                          <a:ea typeface="+mn-ea"/>
                          <a:cs typeface="+mn-cs"/>
                        </a:rPr>
                        <a:t>v1.0.0$git push origin &lt;tag name&gt; #</a:t>
                      </a:r>
                      <a:r>
                        <a:rPr lang="th-TH" sz="1400" b="0" i="0" kern="1200" dirty="0">
                          <a:solidFill>
                            <a:schemeClr val="dk1"/>
                          </a:solidFill>
                          <a:effectLst/>
                          <a:latin typeface="+mn-lt"/>
                          <a:ea typeface="+mn-ea"/>
                          <a:cs typeface="+mn-cs"/>
                        </a:rPr>
                        <a:t>ส่งแท็กขึ้นไปที่ </a:t>
                      </a:r>
                      <a:r>
                        <a:rPr lang="en-US" sz="1400" b="0" i="0" kern="1200" dirty="0">
                          <a:solidFill>
                            <a:schemeClr val="dk1"/>
                          </a:solidFill>
                          <a:effectLst/>
                          <a:latin typeface="+mn-lt"/>
                          <a:ea typeface="+mn-ea"/>
                          <a:cs typeface="+mn-cs"/>
                        </a:rPr>
                        <a:t>Remote Repository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push origin --tags #</a:t>
                      </a:r>
                      <a:r>
                        <a:rPr lang="th-TH" sz="1400" b="0" i="0" kern="1200" dirty="0">
                          <a:solidFill>
                            <a:schemeClr val="dk1"/>
                          </a:solidFill>
                          <a:effectLst/>
                          <a:latin typeface="+mn-lt"/>
                          <a:ea typeface="+mn-ea"/>
                          <a:cs typeface="+mn-cs"/>
                        </a:rPr>
                        <a:t>ส่งแท็กทั้งหมดขึ้นไปที่ </a:t>
                      </a:r>
                      <a:r>
                        <a:rPr lang="en-US" sz="1400" b="0" i="0" kern="1200" dirty="0">
                          <a:solidFill>
                            <a:schemeClr val="dk1"/>
                          </a:solidFill>
                          <a:effectLst/>
                          <a:latin typeface="+mn-lt"/>
                          <a:ea typeface="+mn-ea"/>
                          <a:cs typeface="+mn-cs"/>
                        </a:rPr>
                        <a:t>Remote </a:t>
                      </a:r>
                      <a:r>
                        <a:rPr lang="en-US" sz="1400" b="0" i="0" kern="1200" dirty="0" err="1">
                          <a:solidFill>
                            <a:schemeClr val="dk1"/>
                          </a:solidFill>
                          <a:effectLst/>
                          <a:latin typeface="+mn-lt"/>
                          <a:ea typeface="+mn-ea"/>
                          <a:cs typeface="+mn-cs"/>
                        </a:rPr>
                        <a:t>Repository$git</a:t>
                      </a:r>
                      <a:r>
                        <a:rPr lang="en-US" sz="1400" b="0" i="0" kern="1200" dirty="0">
                          <a:solidFill>
                            <a:schemeClr val="dk1"/>
                          </a:solidFill>
                          <a:effectLst/>
                          <a:latin typeface="+mn-lt"/>
                          <a:ea typeface="+mn-ea"/>
                          <a:cs typeface="+mn-cs"/>
                        </a:rPr>
                        <a:t> push --delete origin &lt;tag name&gt; #</a:t>
                      </a:r>
                      <a:r>
                        <a:rPr lang="th-TH" sz="1400" b="0" i="0" kern="1200" dirty="0">
                          <a:solidFill>
                            <a:schemeClr val="dk1"/>
                          </a:solidFill>
                          <a:effectLst/>
                          <a:latin typeface="+mn-lt"/>
                          <a:ea typeface="+mn-ea"/>
                          <a:cs typeface="+mn-cs"/>
                        </a:rPr>
                        <a:t>ลบแท็กที่ </a:t>
                      </a:r>
                      <a:r>
                        <a:rPr lang="en-US" sz="1400" b="0" i="0" kern="1200" dirty="0">
                          <a:solidFill>
                            <a:schemeClr val="dk1"/>
                          </a:solidFill>
                          <a:effectLst/>
                          <a:latin typeface="+mn-lt"/>
                          <a:ea typeface="+mn-ea"/>
                          <a:cs typeface="+mn-cs"/>
                        </a:rPr>
                        <a:t>Remote Repository</a:t>
                      </a:r>
                      <a:endParaRPr lang="th-TH" sz="1400" dirty="0">
                        <a:latin typeface="+mj-lt"/>
                      </a:endParaRPr>
                    </a:p>
                  </a:txBody>
                  <a:tcPr/>
                </a:tc>
                <a:extLst>
                  <a:ext uri="{0D108BD9-81ED-4DB2-BD59-A6C34878D82A}">
                    <a16:rowId xmlns:a16="http://schemas.microsoft.com/office/drawing/2014/main" val="1419213387"/>
                  </a:ext>
                </a:extLst>
              </a:tr>
              <a:tr h="293265">
                <a:tc>
                  <a:txBody>
                    <a:bodyPr/>
                    <a:lstStyle/>
                    <a:p>
                      <a:r>
                        <a:rPr lang="en-US" sz="1400" b="1" i="0" kern="1200" dirty="0">
                          <a:solidFill>
                            <a:schemeClr val="dk1"/>
                          </a:solidFill>
                          <a:effectLst/>
                          <a:latin typeface="+mn-lt"/>
                          <a:ea typeface="+mn-ea"/>
                          <a:cs typeface="+mn-cs"/>
                        </a:rPr>
                        <a:t>Git Clean</a:t>
                      </a:r>
                    </a:p>
                    <a:p>
                      <a:r>
                        <a:rPr lang="th-TH" sz="1400" b="0" i="0" kern="1200" dirty="0">
                          <a:solidFill>
                            <a:schemeClr val="dk1"/>
                          </a:solidFill>
                          <a:effectLst/>
                          <a:latin typeface="+mn-lt"/>
                          <a:ea typeface="+mn-ea"/>
                          <a:cs typeface="+mn-cs"/>
                        </a:rPr>
                        <a:t>เป็นคำสั่งที่ใช้แสดงและลบ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 </a:t>
                      </a:r>
                      <a:r>
                        <a:rPr lang="th-TH" sz="1400" b="0" i="0" kern="1200" dirty="0">
                          <a:solidFill>
                            <a:schemeClr val="dk1"/>
                          </a:solidFill>
                          <a:effectLst/>
                          <a:latin typeface="+mn-lt"/>
                          <a:ea typeface="+mn-ea"/>
                          <a:cs typeface="+mn-cs"/>
                        </a:rPr>
                        <a:t>ออกจาก </a:t>
                      </a:r>
                      <a:r>
                        <a:rPr lang="en-US" sz="1400" b="0" i="0" kern="1200" dirty="0">
                          <a:solidFill>
                            <a:schemeClr val="dk1"/>
                          </a:solidFill>
                          <a:effectLst/>
                          <a:latin typeface="+mn-lt"/>
                          <a:ea typeface="+mn-ea"/>
                          <a:cs typeface="+mn-cs"/>
                        </a:rPr>
                        <a:t>Working Directory</a:t>
                      </a:r>
                    </a:p>
                    <a:p>
                      <a:endParaRPr lang="th-TH" sz="1400" dirty="0">
                        <a:latin typeface="+mj-lt"/>
                      </a:endParaRPr>
                    </a:p>
                  </a:txBody>
                  <a:tcPr/>
                </a:tc>
                <a:tc>
                  <a:txBody>
                    <a:bodyPr/>
                    <a:lstStyle/>
                    <a:p>
                      <a:r>
                        <a:rPr lang="en-US" sz="1400" b="0" i="0" kern="1200" dirty="0">
                          <a:solidFill>
                            <a:schemeClr val="dk1"/>
                          </a:solidFill>
                          <a:effectLst/>
                          <a:latin typeface="+mn-lt"/>
                          <a:ea typeface="+mn-ea"/>
                          <a:cs typeface="+mn-cs"/>
                        </a:rPr>
                        <a:t>$git clean -n #</a:t>
                      </a:r>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br>
                        <a:rPr lang="en-US" sz="1400" dirty="0"/>
                      </a:br>
                      <a:r>
                        <a:rPr lang="en-US" sz="1400" b="0" i="0" kern="1200" dirty="0">
                          <a:solidFill>
                            <a:schemeClr val="dk1"/>
                          </a:solidFill>
                          <a:effectLst/>
                          <a:latin typeface="+mn-lt"/>
                          <a:ea typeface="+mn-ea"/>
                          <a:cs typeface="+mn-cs"/>
                        </a:rPr>
                        <a:t>$git clean -</a:t>
                      </a:r>
                      <a:r>
                        <a:rPr lang="en-US" sz="1400" b="0" i="0" kern="1200" dirty="0" err="1">
                          <a:solidFill>
                            <a:schemeClr val="dk1"/>
                          </a:solidFill>
                          <a:effectLst/>
                          <a:latin typeface="+mn-lt"/>
                          <a:ea typeface="+mn-ea"/>
                          <a:cs typeface="+mn-cs"/>
                        </a:rPr>
                        <a:t>df</a:t>
                      </a:r>
                      <a:r>
                        <a:rPr lang="en-US" sz="1400" b="0" i="0" kern="1200" dirty="0">
                          <a:solidFill>
                            <a:schemeClr val="dk1"/>
                          </a:solidFill>
                          <a:effectLst/>
                          <a:latin typeface="+mn-lt"/>
                          <a:ea typeface="+mn-ea"/>
                          <a:cs typeface="+mn-cs"/>
                        </a:rPr>
                        <a:t> #</a:t>
                      </a:r>
                      <a:r>
                        <a:rPr lang="th-TH" sz="1400" b="0" i="0" kern="1200" dirty="0">
                          <a:solidFill>
                            <a:schemeClr val="dk1"/>
                          </a:solidFill>
                          <a:effectLst/>
                          <a:latin typeface="+mn-lt"/>
                          <a:ea typeface="+mn-ea"/>
                          <a:cs typeface="+mn-cs"/>
                        </a:rPr>
                        <a:t>ลบ </a:t>
                      </a:r>
                      <a:r>
                        <a:rPr lang="en-US" sz="1400" b="0" i="0" kern="1200" dirty="0">
                          <a:solidFill>
                            <a:schemeClr val="dk1"/>
                          </a:solidFill>
                          <a:effectLst/>
                          <a:latin typeface="+mn-lt"/>
                          <a:ea typeface="+mn-ea"/>
                          <a:cs typeface="+mn-cs"/>
                        </a:rPr>
                        <a:t>Source Code </a:t>
                      </a:r>
                      <a:r>
                        <a:rPr lang="th-TH" sz="1400" b="0" i="0" kern="1200" dirty="0">
                          <a:solidFill>
                            <a:schemeClr val="dk1"/>
                          </a:solidFill>
                          <a:effectLst/>
                          <a:latin typeface="+mn-lt"/>
                          <a:ea typeface="+mn-ea"/>
                          <a:cs typeface="+mn-cs"/>
                        </a:rPr>
                        <a:t>ที่อยู่ในสถานะ </a:t>
                      </a:r>
                      <a:r>
                        <a:rPr lang="en-US" sz="1400" b="0" i="0" kern="1200" dirty="0">
                          <a:solidFill>
                            <a:schemeClr val="dk1"/>
                          </a:solidFill>
                          <a:effectLst/>
                          <a:latin typeface="+mn-lt"/>
                          <a:ea typeface="+mn-ea"/>
                          <a:cs typeface="+mn-cs"/>
                        </a:rPr>
                        <a:t>Untracked</a:t>
                      </a:r>
                      <a:endParaRPr lang="th-TH" sz="1400" dirty="0">
                        <a:latin typeface="+mj-lt"/>
                      </a:endParaRPr>
                    </a:p>
                  </a:txBody>
                  <a:tcPr/>
                </a:tc>
                <a:extLst>
                  <a:ext uri="{0D108BD9-81ED-4DB2-BD59-A6C34878D82A}">
                    <a16:rowId xmlns:a16="http://schemas.microsoft.com/office/drawing/2014/main" val="478702303"/>
                  </a:ext>
                </a:extLst>
              </a:tr>
              <a:tr h="293265">
                <a:tc>
                  <a:txBody>
                    <a:bodyPr/>
                    <a:lstStyle/>
                    <a:p>
                      <a:r>
                        <a:rPr lang="en-US" sz="1400" b="1" i="0" kern="1200" dirty="0">
                          <a:solidFill>
                            <a:schemeClr val="dk1"/>
                          </a:solidFill>
                          <a:effectLst/>
                          <a:latin typeface="+mn-lt"/>
                          <a:ea typeface="+mn-ea"/>
                          <a:cs typeface="+mn-cs"/>
                        </a:rPr>
                        <a:t>Git Diff</a:t>
                      </a:r>
                    </a:p>
                    <a:p>
                      <a:r>
                        <a:rPr lang="th-TH" sz="1400" b="0" i="0" kern="1200" dirty="0">
                          <a:solidFill>
                            <a:schemeClr val="dk1"/>
                          </a:solidFill>
                          <a:effectLst/>
                          <a:latin typeface="+mn-lt"/>
                          <a:ea typeface="+mn-ea"/>
                          <a:cs typeface="+mn-cs"/>
                        </a:rPr>
                        <a:t>เป็นคำสั่งที่ใช้แสดงความเปลี่ยนแปลงระหว่าง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ที่กำลังทำงานอยู่กับ </a:t>
                      </a:r>
                      <a:r>
                        <a:rPr lang="en-US" sz="1400" b="0" i="0" kern="1200" dirty="0">
                          <a:solidFill>
                            <a:schemeClr val="dk1"/>
                          </a:solidFill>
                          <a:effectLst/>
                          <a:latin typeface="+mn-lt"/>
                          <a:ea typeface="+mn-ea"/>
                          <a:cs typeface="+mn-cs"/>
                        </a:rPr>
                        <a:t>Branch </a:t>
                      </a:r>
                      <a:r>
                        <a:rPr lang="th-TH" sz="1400" b="0" i="0" kern="1200" dirty="0">
                          <a:solidFill>
                            <a:schemeClr val="dk1"/>
                          </a:solidFill>
                          <a:effectLst/>
                          <a:latin typeface="+mn-lt"/>
                          <a:ea typeface="+mn-ea"/>
                          <a:cs typeface="+mn-cs"/>
                        </a:rPr>
                        <a:t>หรือ </a:t>
                      </a:r>
                      <a:r>
                        <a:rPr lang="en-US" sz="1400" b="0" i="0" kern="1200" dirty="0">
                          <a:solidFill>
                            <a:schemeClr val="dk1"/>
                          </a:solidFill>
                          <a:effectLst/>
                          <a:latin typeface="+mn-lt"/>
                          <a:ea typeface="+mn-ea"/>
                          <a:cs typeface="+mn-cs"/>
                        </a:rPr>
                        <a:t>Commit Id </a:t>
                      </a:r>
                      <a:r>
                        <a:rPr lang="th-TH" sz="1400" b="0" i="0" kern="1200" dirty="0">
                          <a:solidFill>
                            <a:schemeClr val="dk1"/>
                          </a:solidFill>
                          <a:effectLst/>
                          <a:latin typeface="+mn-lt"/>
                          <a:ea typeface="+mn-ea"/>
                          <a:cs typeface="+mn-cs"/>
                        </a:rPr>
                        <a:t>ที่ระบุ</a:t>
                      </a:r>
                    </a:p>
                  </a:txBody>
                  <a:tcPr/>
                </a:tc>
                <a:tc>
                  <a:txBody>
                    <a:bodyPr/>
                    <a:lstStyle/>
                    <a:p>
                      <a:r>
                        <a:rPr lang="fr-FR" sz="1400" b="0" i="0" kern="1200" dirty="0">
                          <a:solidFill>
                            <a:schemeClr val="dk1"/>
                          </a:solidFill>
                          <a:effectLst/>
                          <a:latin typeface="+mn-lt"/>
                          <a:ea typeface="+mn-ea"/>
                          <a:cs typeface="+mn-cs"/>
                        </a:rPr>
                        <a:t>$git diff 82de188</a:t>
                      </a:r>
                      <a:br>
                        <a:rPr lang="fr-FR" sz="1400" dirty="0"/>
                      </a:br>
                      <a:r>
                        <a:rPr lang="fr-FR" sz="1400" b="0" i="0" kern="1200" dirty="0">
                          <a:solidFill>
                            <a:schemeClr val="dk1"/>
                          </a:solidFill>
                          <a:effectLst/>
                          <a:latin typeface="+mn-lt"/>
                          <a:ea typeface="+mn-ea"/>
                          <a:cs typeface="+mn-cs"/>
                        </a:rPr>
                        <a:t>$git diff </a:t>
                      </a:r>
                      <a:r>
                        <a:rPr lang="fr-FR" sz="1400" b="0" i="0" kern="1200" dirty="0" err="1">
                          <a:solidFill>
                            <a:schemeClr val="dk1"/>
                          </a:solidFill>
                          <a:effectLst/>
                          <a:latin typeface="+mn-lt"/>
                          <a:ea typeface="+mn-ea"/>
                          <a:cs typeface="+mn-cs"/>
                        </a:rPr>
                        <a:t>develop</a:t>
                      </a:r>
                      <a:r>
                        <a:rPr lang="fr-FR" sz="1400" b="0" i="0" kern="1200" dirty="0">
                          <a:solidFill>
                            <a:schemeClr val="dk1"/>
                          </a:solidFill>
                          <a:effectLst/>
                          <a:latin typeface="+mn-lt"/>
                          <a:ea typeface="+mn-ea"/>
                          <a:cs typeface="+mn-cs"/>
                        </a:rPr>
                        <a:t> </a:t>
                      </a:r>
                      <a:endParaRPr lang="th-TH" sz="1400" dirty="0">
                        <a:latin typeface="+mj-lt"/>
                      </a:endParaRPr>
                    </a:p>
                  </a:txBody>
                  <a:tcPr/>
                </a:tc>
                <a:extLst>
                  <a:ext uri="{0D108BD9-81ED-4DB2-BD59-A6C34878D82A}">
                    <a16:rowId xmlns:a16="http://schemas.microsoft.com/office/drawing/2014/main" val="4166809451"/>
                  </a:ext>
                </a:extLst>
              </a:tr>
              <a:tr h="293265">
                <a:tc>
                  <a:txBody>
                    <a:bodyPr/>
                    <a:lstStyle/>
                    <a:p>
                      <a:r>
                        <a:rPr lang="en-US" sz="1400" b="1" i="0" kern="1200" dirty="0">
                          <a:solidFill>
                            <a:schemeClr val="dk1"/>
                          </a:solidFill>
                          <a:effectLst/>
                          <a:latin typeface="+mn-lt"/>
                          <a:ea typeface="+mn-ea"/>
                          <a:cs typeface="+mn-cs"/>
                        </a:rPr>
                        <a:t>Git Stash</a:t>
                      </a:r>
                    </a:p>
                    <a:p>
                      <a:r>
                        <a:rPr lang="th-TH" sz="1400" b="0" i="0" kern="1200" dirty="0">
                          <a:solidFill>
                            <a:schemeClr val="dk1"/>
                          </a:solidFill>
                          <a:effectLst/>
                          <a:latin typeface="+mn-lt"/>
                          <a:ea typeface="+mn-ea"/>
                          <a:cs typeface="+mn-cs"/>
                        </a:rPr>
                        <a:t>เป็นคำสั่งที่ใช้ซ่อนการเปลี่ยนแปลงใน </a:t>
                      </a:r>
                      <a:r>
                        <a:rPr lang="en-US" sz="1400" b="0" i="0" kern="1200" dirty="0">
                          <a:solidFill>
                            <a:schemeClr val="dk1"/>
                          </a:solidFill>
                          <a:effectLst/>
                          <a:latin typeface="+mn-lt"/>
                          <a:ea typeface="+mn-ea"/>
                          <a:cs typeface="+mn-cs"/>
                        </a:rPr>
                        <a:t>Working Directory </a:t>
                      </a:r>
                      <a:r>
                        <a:rPr lang="th-TH" sz="1400" b="0" i="0" kern="1200" dirty="0">
                          <a:solidFill>
                            <a:schemeClr val="dk1"/>
                          </a:solidFill>
                          <a:effectLst/>
                          <a:latin typeface="+mn-lt"/>
                          <a:ea typeface="+mn-ea"/>
                          <a:cs typeface="+mn-cs"/>
                        </a:rPr>
                        <a:t>ทำให้ </a:t>
                      </a:r>
                      <a:r>
                        <a:rPr lang="en-US" sz="1400" b="0" i="0" kern="1200" dirty="0">
                          <a:solidFill>
                            <a:schemeClr val="dk1"/>
                          </a:solidFill>
                          <a:effectLst/>
                          <a:latin typeface="+mn-lt"/>
                          <a:ea typeface="+mn-ea"/>
                          <a:cs typeface="+mn-cs"/>
                        </a:rPr>
                        <a:t>Working Directory Clean </a:t>
                      </a:r>
                      <a:r>
                        <a:rPr lang="th-TH" sz="1400" b="0" i="0" kern="1200" dirty="0">
                          <a:solidFill>
                            <a:schemeClr val="dk1"/>
                          </a:solidFill>
                          <a:effectLst/>
                          <a:latin typeface="+mn-lt"/>
                          <a:ea typeface="+mn-ea"/>
                          <a:cs typeface="+mn-cs"/>
                        </a:rPr>
                        <a:t>นิยมใช้ก่อนคำสั่ง </a:t>
                      </a:r>
                      <a:r>
                        <a:rPr lang="en-US" sz="1400" b="0" i="0" kern="1200" dirty="0">
                          <a:solidFill>
                            <a:schemeClr val="dk1"/>
                          </a:solidFill>
                          <a:effectLst/>
                          <a:latin typeface="+mn-lt"/>
                          <a:ea typeface="+mn-ea"/>
                          <a:cs typeface="+mn-cs"/>
                        </a:rPr>
                        <a:t>Git Pull</a:t>
                      </a:r>
                    </a:p>
                  </a:txBody>
                  <a:tcPr/>
                </a:tc>
                <a:tc>
                  <a:txBody>
                    <a:bodyPr/>
                    <a:lstStyle/>
                    <a:p>
                      <a:r>
                        <a:rPr lang="en-US" sz="1400" b="0" i="0" kern="1200" dirty="0">
                          <a:solidFill>
                            <a:schemeClr val="dk1"/>
                          </a:solidFill>
                          <a:effectLst/>
                          <a:latin typeface="+mn-lt"/>
                          <a:ea typeface="+mn-ea"/>
                          <a:cs typeface="+mn-cs"/>
                        </a:rPr>
                        <a:t>$git stash #</a:t>
                      </a:r>
                      <a:r>
                        <a:rPr lang="th-TH" sz="1400" b="0" i="0" kern="1200" dirty="0">
                          <a:solidFill>
                            <a:schemeClr val="dk1"/>
                          </a:solidFill>
                          <a:effectLst/>
                          <a:latin typeface="+mn-lt"/>
                          <a:ea typeface="+mn-ea"/>
                          <a:cs typeface="+mn-cs"/>
                        </a:rPr>
                        <a:t>ซ่อนการเปลี่ยนแปลงลงใน </a:t>
                      </a:r>
                      <a:r>
                        <a:rPr lang="en-US" sz="1400" b="0" i="0" kern="1200" dirty="0">
                          <a:solidFill>
                            <a:schemeClr val="dk1"/>
                          </a:solidFill>
                          <a:effectLst/>
                          <a:latin typeface="+mn-lt"/>
                          <a:ea typeface="+mn-ea"/>
                          <a:cs typeface="+mn-cs"/>
                        </a:rPr>
                        <a:t>stash </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stash list #</a:t>
                      </a:r>
                      <a:r>
                        <a:rPr lang="th-TH" sz="1400" b="0" i="0" kern="1200" dirty="0">
                          <a:solidFill>
                            <a:schemeClr val="dk1"/>
                          </a:solidFill>
                          <a:effectLst/>
                          <a:latin typeface="+mn-lt"/>
                          <a:ea typeface="+mn-ea"/>
                          <a:cs typeface="+mn-cs"/>
                        </a:rPr>
                        <a:t>แสดงรายการการเปลี่ยนแปลงที่ซ่อนไว้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stash show #</a:t>
                      </a:r>
                      <a:r>
                        <a:rPr lang="th-TH" sz="1400" b="0" i="0" kern="1200" dirty="0">
                          <a:solidFill>
                            <a:schemeClr val="dk1"/>
                          </a:solidFill>
                          <a:effectLst/>
                          <a:latin typeface="+mn-lt"/>
                          <a:ea typeface="+mn-ea"/>
                          <a:cs typeface="+mn-cs"/>
                        </a:rPr>
                        <a:t>แสดงการเปลี่ยนแปลงล่าสุดที่ซ่อนไว้$</a:t>
                      </a:r>
                      <a:r>
                        <a:rPr lang="en-US" sz="1400" b="0" i="0" kern="1200" dirty="0">
                          <a:solidFill>
                            <a:schemeClr val="dk1"/>
                          </a:solidFill>
                          <a:effectLst/>
                          <a:latin typeface="+mn-lt"/>
                          <a:ea typeface="+mn-ea"/>
                          <a:cs typeface="+mn-cs"/>
                        </a:rPr>
                        <a:t>git stash pop #</a:t>
                      </a:r>
                      <a:r>
                        <a:rPr lang="th-TH" sz="1400" b="0" i="0" kern="1200" dirty="0">
                          <a:solidFill>
                            <a:schemeClr val="dk1"/>
                          </a:solidFill>
                          <a:effectLst/>
                          <a:latin typeface="+mn-lt"/>
                          <a:ea typeface="+mn-ea"/>
                          <a:cs typeface="+mn-cs"/>
                        </a:rPr>
                        <a:t>ดึงการเปลี่ยนแปลงล่าสุดมาออกมา </a:t>
                      </a:r>
                      <a:r>
                        <a:rPr lang="en-US" sz="1400" b="0" i="0" kern="1200" dirty="0">
                          <a:solidFill>
                            <a:schemeClr val="dk1"/>
                          </a:solidFill>
                          <a:effectLst/>
                          <a:latin typeface="+mn-lt"/>
                          <a:ea typeface="+mn-ea"/>
                          <a:cs typeface="+mn-cs"/>
                        </a:rPr>
                        <a:t>merge </a:t>
                      </a:r>
                      <a:r>
                        <a:rPr lang="th-TH" sz="1400" b="0" i="0" kern="1200" dirty="0">
                          <a:solidFill>
                            <a:schemeClr val="dk1"/>
                          </a:solidFill>
                          <a:effectLst/>
                          <a:latin typeface="+mn-lt"/>
                          <a:ea typeface="+mn-ea"/>
                          <a:cs typeface="+mn-cs"/>
                        </a:rPr>
                        <a:t>กับ </a:t>
                      </a:r>
                      <a:r>
                        <a:rPr lang="en-US" sz="1400" b="0" i="0" kern="1200" dirty="0">
                          <a:solidFill>
                            <a:schemeClr val="dk1"/>
                          </a:solidFill>
                          <a:effectLst/>
                          <a:latin typeface="+mn-lt"/>
                          <a:ea typeface="+mn-ea"/>
                          <a:cs typeface="+mn-cs"/>
                        </a:rPr>
                        <a:t>working directory </a:t>
                      </a:r>
                      <a:endParaRPr lang="th-TH" sz="1400" dirty="0">
                        <a:latin typeface="+mj-lt"/>
                      </a:endParaRPr>
                    </a:p>
                  </a:txBody>
                  <a:tcPr/>
                </a:tc>
                <a:extLst>
                  <a:ext uri="{0D108BD9-81ED-4DB2-BD59-A6C34878D82A}">
                    <a16:rowId xmlns:a16="http://schemas.microsoft.com/office/drawing/2014/main" val="610829162"/>
                  </a:ext>
                </a:extLst>
              </a:tr>
              <a:tr h="293265">
                <a:tc>
                  <a:txBody>
                    <a:bodyPr/>
                    <a:lstStyle/>
                    <a:p>
                      <a:r>
                        <a:rPr lang="en-US" sz="1400" b="1" i="0" kern="1200" dirty="0">
                          <a:solidFill>
                            <a:schemeClr val="dk1"/>
                          </a:solidFill>
                          <a:effectLst/>
                          <a:latin typeface="+mn-lt"/>
                          <a:ea typeface="+mn-ea"/>
                          <a:cs typeface="+mn-cs"/>
                        </a:rPr>
                        <a:t>Git </a:t>
                      </a:r>
                      <a:r>
                        <a:rPr lang="en-US" sz="1400" b="1" i="0" kern="1200" dirty="0" err="1">
                          <a:solidFill>
                            <a:schemeClr val="dk1"/>
                          </a:solidFill>
                          <a:effectLst/>
                          <a:latin typeface="+mn-lt"/>
                          <a:ea typeface="+mn-ea"/>
                          <a:cs typeface="+mn-cs"/>
                        </a:rPr>
                        <a:t>Reflog</a:t>
                      </a:r>
                      <a:endParaRPr lang="en-US" sz="1400" b="1" i="0" kern="1200" dirty="0">
                        <a:solidFill>
                          <a:schemeClr val="dk1"/>
                        </a:solidFill>
                        <a:effectLst/>
                        <a:latin typeface="+mn-lt"/>
                        <a:ea typeface="+mn-ea"/>
                        <a:cs typeface="+mn-cs"/>
                      </a:endParaRPr>
                    </a:p>
                    <a:p>
                      <a:r>
                        <a:rPr lang="th-TH" sz="1400" b="0" i="0" kern="1200" dirty="0">
                          <a:solidFill>
                            <a:schemeClr val="dk1"/>
                          </a:solidFill>
                          <a:effectLst/>
                          <a:latin typeface="+mn-lt"/>
                          <a:ea typeface="+mn-ea"/>
                          <a:cs typeface="+mn-cs"/>
                        </a:rPr>
                        <a:t>เป็นคำสั่งที่ใช้แสดงและจัดการกับ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p>
                    <a:p>
                      <a:r>
                        <a:rPr lang="th-TH" sz="1400" b="0" i="0" kern="1200" dirty="0">
                          <a:solidFill>
                            <a:schemeClr val="dk1"/>
                          </a:solidFill>
                          <a:effectLst/>
                          <a:latin typeface="+mn-lt"/>
                          <a:ea typeface="+mn-ea"/>
                          <a:cs typeface="+mn-cs"/>
                        </a:rPr>
                        <a:t>ขอยกตัวอย่างการใช้งาน ผม(พลาด)ใช้คำสั่ง </a:t>
                      </a:r>
                      <a:r>
                        <a:rPr lang="en-US" sz="1400" b="0" i="0" kern="1200" dirty="0">
                          <a:solidFill>
                            <a:schemeClr val="dk1"/>
                          </a:solidFill>
                          <a:effectLst/>
                          <a:latin typeface="+mn-lt"/>
                          <a:ea typeface="+mn-ea"/>
                          <a:cs typeface="+mn-cs"/>
                        </a:rPr>
                        <a:t>Git Reset -hard </a:t>
                      </a:r>
                      <a:r>
                        <a:rPr lang="th-TH" sz="1400" b="0" i="0" kern="1200" dirty="0">
                          <a:solidFill>
                            <a:schemeClr val="dk1"/>
                          </a:solidFill>
                          <a:effectLst/>
                          <a:latin typeface="+mn-lt"/>
                          <a:ea typeface="+mn-ea"/>
                          <a:cs typeface="+mn-cs"/>
                        </a:rPr>
                        <a:t>ย้อนกลับไป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ก่อนหน้า ทำให้ประวัติของ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ทั้ง 3 ก่อนหน้าที่จะย้อนมา หายไป ใช้คำสั่งตามด้านล่านนี้</a:t>
                      </a:r>
                    </a:p>
                    <a:p>
                      <a:endParaRPr lang="en-US" sz="1400" b="0" i="0" kern="1200" dirty="0">
                        <a:solidFill>
                          <a:schemeClr val="dk1"/>
                        </a:solidFill>
                        <a:effectLst/>
                        <a:latin typeface="+mn-lt"/>
                        <a:ea typeface="+mn-ea"/>
                        <a:cs typeface="+mn-cs"/>
                      </a:endParaRPr>
                    </a:p>
                  </a:txBody>
                  <a:tcPr/>
                </a:tc>
                <a:tc>
                  <a:txBody>
                    <a:bodyPr/>
                    <a:lstStyle/>
                    <a:p>
                      <a:r>
                        <a:rPr lang="th-TH" sz="1400" b="0" i="0" kern="1200" dirty="0">
                          <a:solidFill>
                            <a:schemeClr val="dk1"/>
                          </a:solidFill>
                          <a:effectLst/>
                          <a:latin typeface="+mn-lt"/>
                          <a:ea typeface="+mn-ea"/>
                          <a:cs typeface="+mn-cs"/>
                        </a:rPr>
                        <a:t>#แสดง </a:t>
                      </a:r>
                      <a:r>
                        <a:rPr lang="en-US" sz="1400" b="0" i="0" kern="1200" dirty="0">
                          <a:solidFill>
                            <a:schemeClr val="dk1"/>
                          </a:solidFill>
                          <a:effectLst/>
                          <a:latin typeface="+mn-lt"/>
                          <a:ea typeface="+mn-ea"/>
                          <a:cs typeface="+mn-cs"/>
                        </a:rPr>
                        <a:t>Reference Log </a:t>
                      </a:r>
                      <a:r>
                        <a:rPr lang="th-TH" sz="1400" b="0" i="0" kern="1200" dirty="0">
                          <a:solidFill>
                            <a:schemeClr val="dk1"/>
                          </a:solidFill>
                          <a:effectLst/>
                          <a:latin typeface="+mn-lt"/>
                          <a:ea typeface="+mn-ea"/>
                          <a:cs typeface="+mn-cs"/>
                        </a:rPr>
                        <a:t>ของ </a:t>
                      </a:r>
                      <a:r>
                        <a:rPr lang="en-US" sz="1400" b="0" i="0" kern="1200" dirty="0">
                          <a:solidFill>
                            <a:schemeClr val="dk1"/>
                          </a:solidFill>
                          <a:effectLst/>
                          <a:latin typeface="+mn-lt"/>
                          <a:ea typeface="+mn-ea"/>
                          <a:cs typeface="+mn-cs"/>
                        </a:rPr>
                        <a:t>Git Repository</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a:t>
                      </a:r>
                      <a:r>
                        <a:rPr lang="en-US" sz="1400" b="0" i="0" kern="1200" dirty="0" err="1">
                          <a:solidFill>
                            <a:schemeClr val="dk1"/>
                          </a:solidFill>
                          <a:effectLst/>
                          <a:latin typeface="+mn-lt"/>
                          <a:ea typeface="+mn-ea"/>
                          <a:cs typeface="+mn-cs"/>
                        </a:rPr>
                        <a:t>reflog</a:t>
                      </a:r>
                      <a:r>
                        <a:rPr lang="en-US" sz="1400" b="0" i="0" kern="1200" dirty="0">
                          <a:solidFill>
                            <a:schemeClr val="dk1"/>
                          </a:solidFill>
                          <a:effectLst/>
                          <a:latin typeface="+mn-lt"/>
                          <a:ea typeface="+mn-ea"/>
                          <a:cs typeface="+mn-cs"/>
                        </a:rPr>
                        <a:t> show#</a:t>
                      </a:r>
                      <a:r>
                        <a:rPr lang="th-TH" sz="1400" b="0" i="0" kern="1200" dirty="0">
                          <a:solidFill>
                            <a:schemeClr val="dk1"/>
                          </a:solidFill>
                          <a:effectLst/>
                          <a:latin typeface="+mn-lt"/>
                          <a:ea typeface="+mn-ea"/>
                          <a:cs typeface="+mn-cs"/>
                        </a:rPr>
                        <a:t>ย้อนกลับไปยัง </a:t>
                      </a:r>
                      <a:r>
                        <a:rPr lang="en-US" sz="1400" b="0" i="0" kern="1200" dirty="0">
                          <a:solidFill>
                            <a:schemeClr val="dk1"/>
                          </a:solidFill>
                          <a:effectLst/>
                          <a:latin typeface="+mn-lt"/>
                          <a:ea typeface="+mn-ea"/>
                          <a:cs typeface="+mn-cs"/>
                        </a:rPr>
                        <a:t>head log </a:t>
                      </a:r>
                      <a:r>
                        <a:rPr lang="th-TH" sz="1400" b="0" i="0" kern="1200" dirty="0">
                          <a:solidFill>
                            <a:schemeClr val="dk1"/>
                          </a:solidFill>
                          <a:effectLst/>
                          <a:latin typeface="+mn-lt"/>
                          <a:ea typeface="+mn-ea"/>
                          <a:cs typeface="+mn-cs"/>
                        </a:rPr>
                        <a:t>ก่อนหน้า เท่านี้ก็จะได้ 3 </a:t>
                      </a:r>
                      <a:r>
                        <a:rPr lang="en-US" sz="1400" b="0" i="0" kern="1200" dirty="0">
                          <a:solidFill>
                            <a:schemeClr val="dk1"/>
                          </a:solidFill>
                          <a:effectLst/>
                          <a:latin typeface="+mn-lt"/>
                          <a:ea typeface="+mn-ea"/>
                          <a:cs typeface="+mn-cs"/>
                        </a:rPr>
                        <a:t>commit </a:t>
                      </a:r>
                      <a:r>
                        <a:rPr lang="th-TH" sz="1400" b="0" i="0" kern="1200" dirty="0">
                          <a:solidFill>
                            <a:schemeClr val="dk1"/>
                          </a:solidFill>
                          <a:effectLst/>
                          <a:latin typeface="+mn-lt"/>
                          <a:ea typeface="+mn-ea"/>
                          <a:cs typeface="+mn-cs"/>
                        </a:rPr>
                        <a:t>กลับมาแล้ว</a:t>
                      </a:r>
                      <a:br>
                        <a:rPr lang="th-TH" sz="1400" b="0" i="0" kern="1200" dirty="0">
                          <a:solidFill>
                            <a:schemeClr val="dk1"/>
                          </a:solidFill>
                          <a:effectLst/>
                          <a:latin typeface="+mn-lt"/>
                          <a:ea typeface="+mn-ea"/>
                          <a:cs typeface="+mn-cs"/>
                        </a:rPr>
                      </a:br>
                      <a:r>
                        <a:rPr lang="th-TH" sz="1400" b="0" i="0" kern="1200" dirty="0">
                          <a:solidFill>
                            <a:schemeClr val="dk1"/>
                          </a:solidFill>
                          <a:effectLst/>
                          <a:latin typeface="+mn-lt"/>
                          <a:ea typeface="+mn-ea"/>
                          <a:cs typeface="+mn-cs"/>
                        </a:rPr>
                        <a:t>$</a:t>
                      </a:r>
                      <a:r>
                        <a:rPr lang="en-US" sz="1400" b="0" i="0" kern="1200" dirty="0">
                          <a:solidFill>
                            <a:schemeClr val="dk1"/>
                          </a:solidFill>
                          <a:effectLst/>
                          <a:latin typeface="+mn-lt"/>
                          <a:ea typeface="+mn-ea"/>
                          <a:cs typeface="+mn-cs"/>
                        </a:rPr>
                        <a:t>git reset HEAD@{1}</a:t>
                      </a:r>
                      <a:endParaRPr lang="th-TH" sz="1400" dirty="0">
                        <a:latin typeface="+mj-lt"/>
                      </a:endParaRPr>
                    </a:p>
                  </a:txBody>
                  <a:tcPr/>
                </a:tc>
                <a:extLst>
                  <a:ext uri="{0D108BD9-81ED-4DB2-BD59-A6C34878D82A}">
                    <a16:rowId xmlns:a16="http://schemas.microsoft.com/office/drawing/2014/main" val="2030320621"/>
                  </a:ext>
                </a:extLst>
              </a:tr>
              <a:tr h="293265">
                <a:tc>
                  <a:txBody>
                    <a:bodyPr/>
                    <a:lstStyle/>
                    <a:p>
                      <a:r>
                        <a:rPr lang="en-US" sz="1400" b="1" i="0" kern="1200" dirty="0">
                          <a:solidFill>
                            <a:schemeClr val="dk1"/>
                          </a:solidFill>
                          <a:effectLst/>
                          <a:latin typeface="+mn-lt"/>
                          <a:ea typeface="+mn-ea"/>
                          <a:cs typeface="+mn-cs"/>
                        </a:rPr>
                        <a:t>Git Help</a:t>
                      </a:r>
                    </a:p>
                    <a:p>
                      <a:r>
                        <a:rPr lang="th-TH" sz="1400" b="0" i="0" kern="1200" dirty="0">
                          <a:solidFill>
                            <a:schemeClr val="dk1"/>
                          </a:solidFill>
                          <a:effectLst/>
                          <a:latin typeface="+mn-lt"/>
                          <a:ea typeface="+mn-ea"/>
                          <a:cs typeface="+mn-cs"/>
                        </a:rPr>
                        <a:t>เป็นคำสั่งที่ใช้ในการแสดงและอธิบายคำสั่งของ </a:t>
                      </a:r>
                      <a:r>
                        <a:rPr lang="en-US" sz="1400" b="0" i="0" kern="1200" dirty="0">
                          <a:solidFill>
                            <a:schemeClr val="dk1"/>
                          </a:solidFill>
                          <a:effectLst/>
                          <a:latin typeface="+mn-lt"/>
                          <a:ea typeface="+mn-ea"/>
                          <a:cs typeface="+mn-cs"/>
                        </a:rPr>
                        <a:t>Git</a:t>
                      </a:r>
                    </a:p>
                    <a:p>
                      <a:endParaRPr lang="en-US" sz="1400" b="0" i="0" kern="1200" dirty="0">
                        <a:solidFill>
                          <a:schemeClr val="dk1"/>
                        </a:solidFill>
                        <a:effectLst/>
                        <a:latin typeface="+mn-lt"/>
                        <a:ea typeface="+mn-ea"/>
                        <a:cs typeface="+mn-cs"/>
                      </a:endParaRPr>
                    </a:p>
                  </a:txBody>
                  <a:tcPr/>
                </a:tc>
                <a:tc>
                  <a:txBody>
                    <a:bodyPr/>
                    <a:lstStyle/>
                    <a:p>
                      <a:r>
                        <a:rPr lang="en-US" sz="1400" b="0" i="0" kern="1200" dirty="0">
                          <a:solidFill>
                            <a:schemeClr val="dk1"/>
                          </a:solidFill>
                          <a:effectLst/>
                          <a:latin typeface="+mn-lt"/>
                          <a:ea typeface="+mn-ea"/>
                          <a:cs typeface="+mn-cs"/>
                        </a:rPr>
                        <a:t>$git help &lt;command name&gt;</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$git help merge </a:t>
                      </a:r>
                      <a:br>
                        <a:rPr lang="en-US" sz="1400" dirty="0">
                          <a:effectLst/>
                        </a:rPr>
                      </a:br>
                      <a:endParaRPr lang="th-TH" sz="1400" dirty="0">
                        <a:latin typeface="+mj-lt"/>
                      </a:endParaRPr>
                    </a:p>
                  </a:txBody>
                  <a:tcPr/>
                </a:tc>
                <a:extLst>
                  <a:ext uri="{0D108BD9-81ED-4DB2-BD59-A6C34878D82A}">
                    <a16:rowId xmlns:a16="http://schemas.microsoft.com/office/drawing/2014/main" val="3395339720"/>
                  </a:ext>
                </a:extLst>
              </a:tr>
            </a:tbl>
          </a:graphicData>
        </a:graphic>
      </p:graphicFrame>
    </p:spTree>
    <p:extLst>
      <p:ext uri="{BB962C8B-B14F-4D97-AF65-F5344CB8AC3E}">
        <p14:creationId xmlns:p14="http://schemas.microsoft.com/office/powerpoint/2010/main" val="52638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146-15BF-4A9D-9A48-EF9FE330F4A7}"/>
              </a:ext>
            </a:extLst>
          </p:cNvPr>
          <p:cNvSpPr>
            <a:spLocks noGrp="1"/>
          </p:cNvSpPr>
          <p:nvPr>
            <p:ph type="title"/>
          </p:nvPr>
        </p:nvSpPr>
        <p:spPr/>
        <p:txBody>
          <a:bodyPr/>
          <a:lstStyle/>
          <a:p>
            <a:r>
              <a:rPr lang="en-US" dirty="0"/>
              <a:t>Github Config</a:t>
            </a:r>
            <a:endParaRPr lang="th-TH" dirty="0"/>
          </a:p>
        </p:txBody>
      </p:sp>
      <p:pic>
        <p:nvPicPr>
          <p:cNvPr id="4" name="Picture 3">
            <a:extLst>
              <a:ext uri="{FF2B5EF4-FFF2-40B4-BE49-F238E27FC236}">
                <a16:creationId xmlns:a16="http://schemas.microsoft.com/office/drawing/2014/main" id="{8E89AF1B-5ECB-47F2-ABBF-F7C9745B9E28}"/>
              </a:ext>
            </a:extLst>
          </p:cNvPr>
          <p:cNvPicPr>
            <a:picLocks noChangeAspect="1"/>
          </p:cNvPicPr>
          <p:nvPr/>
        </p:nvPicPr>
        <p:blipFill>
          <a:blip r:embed="rId2"/>
          <a:stretch>
            <a:fillRect/>
          </a:stretch>
        </p:blipFill>
        <p:spPr>
          <a:xfrm>
            <a:off x="233266" y="1781694"/>
            <a:ext cx="5669783" cy="4573099"/>
          </a:xfrm>
          <a:prstGeom prst="rect">
            <a:avLst/>
          </a:prstGeom>
        </p:spPr>
      </p:pic>
      <p:pic>
        <p:nvPicPr>
          <p:cNvPr id="6" name="Picture 5">
            <a:extLst>
              <a:ext uri="{FF2B5EF4-FFF2-40B4-BE49-F238E27FC236}">
                <a16:creationId xmlns:a16="http://schemas.microsoft.com/office/drawing/2014/main" id="{597B9670-BC4E-4A66-B17E-82F10A307B90}"/>
              </a:ext>
            </a:extLst>
          </p:cNvPr>
          <p:cNvPicPr>
            <a:picLocks noChangeAspect="1"/>
          </p:cNvPicPr>
          <p:nvPr/>
        </p:nvPicPr>
        <p:blipFill>
          <a:blip r:embed="rId3"/>
          <a:stretch>
            <a:fillRect/>
          </a:stretch>
        </p:blipFill>
        <p:spPr>
          <a:xfrm>
            <a:off x="264368" y="1152956"/>
            <a:ext cx="2924583" cy="628738"/>
          </a:xfrm>
          <a:prstGeom prst="rect">
            <a:avLst/>
          </a:prstGeom>
        </p:spPr>
      </p:pic>
    </p:spTree>
    <p:extLst>
      <p:ext uri="{BB962C8B-B14F-4D97-AF65-F5344CB8AC3E}">
        <p14:creationId xmlns:p14="http://schemas.microsoft.com/office/powerpoint/2010/main" val="4111912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6F5455-F639-4741-A657-DA57031EA501}"/>
              </a:ext>
            </a:extLst>
          </p:cNvPr>
          <p:cNvSpPr>
            <a:spLocks noGrp="1"/>
          </p:cNvSpPr>
          <p:nvPr>
            <p:ph type="ctrTitle"/>
          </p:nvPr>
        </p:nvSpPr>
        <p:spPr>
          <a:xfrm>
            <a:off x="838200" y="2340430"/>
            <a:ext cx="4245429" cy="2206364"/>
          </a:xfrm>
        </p:spPr>
        <p:txBody>
          <a:bodyPr vert="horz" lIns="91440" tIns="45720" rIns="91440" bIns="45720" rtlCol="0" anchor="ctr">
            <a:normAutofit/>
          </a:bodyPr>
          <a:lstStyle/>
          <a:p>
            <a:pPr algn="l"/>
            <a:r>
              <a:rPr lang="en-US" sz="4400" kern="1200">
                <a:solidFill>
                  <a:schemeClr val="tx1"/>
                </a:solidFill>
                <a:latin typeface="+mj-lt"/>
                <a:ea typeface="+mj-ea"/>
                <a:cs typeface="+mj-cs"/>
              </a:rPr>
              <a:t>Basic Laravel Development</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with medium confidence">
            <a:extLst>
              <a:ext uri="{FF2B5EF4-FFF2-40B4-BE49-F238E27FC236}">
                <a16:creationId xmlns:a16="http://schemas.microsoft.com/office/drawing/2014/main" id="{BBD7B876-9F32-4E05-8131-73E48DAC2E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5115" y="2020280"/>
            <a:ext cx="5466806" cy="2022718"/>
          </a:xfrm>
          <a:prstGeom prst="rect">
            <a:avLst/>
          </a:prstGeom>
        </p:spPr>
      </p:pic>
      <p:sp>
        <p:nvSpPr>
          <p:cNvPr id="13"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112332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104D1-749F-49B8-A721-D10B7FE09D1C}"/>
              </a:ext>
            </a:extLst>
          </p:cNvPr>
          <p:cNvSpPr>
            <a:spLocks noGrp="1"/>
          </p:cNvSpPr>
          <p:nvPr>
            <p:ph type="title"/>
          </p:nvPr>
        </p:nvSpPr>
        <p:spPr/>
        <p:txBody>
          <a:bodyPr/>
          <a:lstStyle/>
          <a:p>
            <a:r>
              <a:rPr lang="en-US" dirty="0"/>
              <a:t>https://www.nelisys.com/tutorials/laravel-7-create-model-and-migration-file</a:t>
            </a:r>
            <a:endParaRPr lang="th-TH" dirty="0"/>
          </a:p>
        </p:txBody>
      </p:sp>
      <p:pic>
        <p:nvPicPr>
          <p:cNvPr id="6" name="Picture 5">
            <a:extLst>
              <a:ext uri="{FF2B5EF4-FFF2-40B4-BE49-F238E27FC236}">
                <a16:creationId xmlns:a16="http://schemas.microsoft.com/office/drawing/2014/main" id="{A9FA7AFC-0D52-4B51-95BD-48DA1CD10823}"/>
              </a:ext>
            </a:extLst>
          </p:cNvPr>
          <p:cNvPicPr>
            <a:picLocks noChangeAspect="1"/>
          </p:cNvPicPr>
          <p:nvPr/>
        </p:nvPicPr>
        <p:blipFill>
          <a:blip r:embed="rId2"/>
          <a:stretch>
            <a:fillRect/>
          </a:stretch>
        </p:blipFill>
        <p:spPr>
          <a:xfrm>
            <a:off x="327926" y="813363"/>
            <a:ext cx="4258269" cy="752580"/>
          </a:xfrm>
          <a:prstGeom prst="rect">
            <a:avLst/>
          </a:prstGeom>
        </p:spPr>
      </p:pic>
      <p:pic>
        <p:nvPicPr>
          <p:cNvPr id="8" name="Picture 7">
            <a:extLst>
              <a:ext uri="{FF2B5EF4-FFF2-40B4-BE49-F238E27FC236}">
                <a16:creationId xmlns:a16="http://schemas.microsoft.com/office/drawing/2014/main" id="{39A0A3FD-089D-4E9F-B29C-A2FDCFDE5A56}"/>
              </a:ext>
            </a:extLst>
          </p:cNvPr>
          <p:cNvPicPr>
            <a:picLocks noChangeAspect="1"/>
          </p:cNvPicPr>
          <p:nvPr/>
        </p:nvPicPr>
        <p:blipFill>
          <a:blip r:embed="rId3"/>
          <a:stretch>
            <a:fillRect/>
          </a:stretch>
        </p:blipFill>
        <p:spPr>
          <a:xfrm>
            <a:off x="4762896" y="818028"/>
            <a:ext cx="2617618" cy="1931121"/>
          </a:xfrm>
          <a:prstGeom prst="rect">
            <a:avLst/>
          </a:prstGeom>
        </p:spPr>
      </p:pic>
      <p:pic>
        <p:nvPicPr>
          <p:cNvPr id="10" name="Picture 9">
            <a:extLst>
              <a:ext uri="{FF2B5EF4-FFF2-40B4-BE49-F238E27FC236}">
                <a16:creationId xmlns:a16="http://schemas.microsoft.com/office/drawing/2014/main" id="{FB0356F1-7B1C-4C32-9B62-4C8DBF1EFA1D}"/>
              </a:ext>
            </a:extLst>
          </p:cNvPr>
          <p:cNvPicPr>
            <a:picLocks noChangeAspect="1"/>
          </p:cNvPicPr>
          <p:nvPr/>
        </p:nvPicPr>
        <p:blipFill>
          <a:blip r:embed="rId4"/>
          <a:stretch>
            <a:fillRect/>
          </a:stretch>
        </p:blipFill>
        <p:spPr>
          <a:xfrm>
            <a:off x="327925" y="1647707"/>
            <a:ext cx="4258270" cy="1669406"/>
          </a:xfrm>
          <a:prstGeom prst="rect">
            <a:avLst/>
          </a:prstGeom>
        </p:spPr>
      </p:pic>
      <p:pic>
        <p:nvPicPr>
          <p:cNvPr id="12" name="Picture 11">
            <a:extLst>
              <a:ext uri="{FF2B5EF4-FFF2-40B4-BE49-F238E27FC236}">
                <a16:creationId xmlns:a16="http://schemas.microsoft.com/office/drawing/2014/main" id="{DDF78A5B-5E91-4866-8AB6-32015B43CA17}"/>
              </a:ext>
            </a:extLst>
          </p:cNvPr>
          <p:cNvPicPr>
            <a:picLocks noChangeAspect="1"/>
          </p:cNvPicPr>
          <p:nvPr/>
        </p:nvPicPr>
        <p:blipFill>
          <a:blip r:embed="rId5"/>
          <a:stretch>
            <a:fillRect/>
          </a:stretch>
        </p:blipFill>
        <p:spPr>
          <a:xfrm>
            <a:off x="4511518" y="2830913"/>
            <a:ext cx="2954574" cy="3691767"/>
          </a:xfrm>
          <a:prstGeom prst="rect">
            <a:avLst/>
          </a:prstGeom>
        </p:spPr>
      </p:pic>
      <p:graphicFrame>
        <p:nvGraphicFramePr>
          <p:cNvPr id="13" name="Table 13">
            <a:extLst>
              <a:ext uri="{FF2B5EF4-FFF2-40B4-BE49-F238E27FC236}">
                <a16:creationId xmlns:a16="http://schemas.microsoft.com/office/drawing/2014/main" id="{FB975D79-EB8E-4B0C-AEA0-CADA1D7E7561}"/>
              </a:ext>
            </a:extLst>
          </p:cNvPr>
          <p:cNvGraphicFramePr>
            <a:graphicFrameLocks noGrp="1"/>
          </p:cNvGraphicFramePr>
          <p:nvPr>
            <p:extLst>
              <p:ext uri="{D42A27DB-BD31-4B8C-83A1-F6EECF244321}">
                <p14:modId xmlns:p14="http://schemas.microsoft.com/office/powerpoint/2010/main" val="2138464531"/>
              </p:ext>
            </p:extLst>
          </p:nvPr>
        </p:nvGraphicFramePr>
        <p:xfrm>
          <a:off x="2032000" y="719666"/>
          <a:ext cx="8128000" cy="25908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383858054"/>
                    </a:ext>
                  </a:extLst>
                </a:gridCol>
              </a:tblGrid>
              <a:tr h="370840">
                <a:tc>
                  <a:txBody>
                    <a:bodyPr/>
                    <a:lstStyle/>
                    <a:p>
                      <a:endParaRPr lang="th-TH"/>
                    </a:p>
                  </a:txBody>
                  <a:tcPr/>
                </a:tc>
                <a:extLst>
                  <a:ext uri="{0D108BD9-81ED-4DB2-BD59-A6C34878D82A}">
                    <a16:rowId xmlns:a16="http://schemas.microsoft.com/office/drawing/2014/main" val="526062129"/>
                  </a:ext>
                </a:extLst>
              </a:tr>
              <a:tr h="370840">
                <a:tc>
                  <a:txBody>
                    <a:bodyPr/>
                    <a:lstStyle/>
                    <a:p>
                      <a:r>
                        <a:rPr lang="en-US" dirty="0" err="1"/>
                        <a:t>php</a:t>
                      </a:r>
                      <a:r>
                        <a:rPr lang="en-US" dirty="0"/>
                        <a:t> artisan </a:t>
                      </a:r>
                      <a:r>
                        <a:rPr lang="en-US" dirty="0" err="1"/>
                        <a:t>make:model</a:t>
                      </a:r>
                      <a:r>
                        <a:rPr lang="en-US" dirty="0"/>
                        <a:t> -m Server</a:t>
                      </a:r>
                      <a:endParaRPr lang="th-TH" dirty="0"/>
                    </a:p>
                  </a:txBody>
                  <a:tcPr/>
                </a:tc>
                <a:extLst>
                  <a:ext uri="{0D108BD9-81ED-4DB2-BD59-A6C34878D82A}">
                    <a16:rowId xmlns:a16="http://schemas.microsoft.com/office/drawing/2014/main" val="3765396709"/>
                  </a:ext>
                </a:extLst>
              </a:tr>
              <a:tr h="370840">
                <a:tc>
                  <a:txBody>
                    <a:bodyPr/>
                    <a:lstStyle/>
                    <a:p>
                      <a:r>
                        <a:rPr lang="en-US" sz="2800" b="0" i="0" kern="1200" dirty="0" err="1">
                          <a:solidFill>
                            <a:schemeClr val="dk1"/>
                          </a:solidFill>
                          <a:effectLst/>
                          <a:latin typeface="+mn-lt"/>
                          <a:ea typeface="+mn-ea"/>
                          <a:cs typeface="+mn-cs"/>
                        </a:rPr>
                        <a:t>php</a:t>
                      </a:r>
                      <a:r>
                        <a:rPr lang="en-US" sz="2800" b="0" i="0" kern="1200" dirty="0">
                          <a:solidFill>
                            <a:schemeClr val="dk1"/>
                          </a:solidFill>
                          <a:effectLst/>
                          <a:latin typeface="+mn-lt"/>
                          <a:ea typeface="+mn-ea"/>
                          <a:cs typeface="+mn-cs"/>
                        </a:rPr>
                        <a:t> artisan migrate</a:t>
                      </a:r>
                      <a:endParaRPr lang="th-TH" dirty="0"/>
                    </a:p>
                  </a:txBody>
                  <a:tcPr/>
                </a:tc>
                <a:extLst>
                  <a:ext uri="{0D108BD9-81ED-4DB2-BD59-A6C34878D82A}">
                    <a16:rowId xmlns:a16="http://schemas.microsoft.com/office/drawing/2014/main" val="3708053354"/>
                  </a:ext>
                </a:extLst>
              </a:tr>
              <a:tr h="370840">
                <a:tc>
                  <a:txBody>
                    <a:bodyPr/>
                    <a:lstStyle/>
                    <a:p>
                      <a:r>
                        <a:rPr lang="en-US" dirty="0" err="1"/>
                        <a:t>php</a:t>
                      </a:r>
                      <a:r>
                        <a:rPr lang="en-US" dirty="0"/>
                        <a:t> artisan </a:t>
                      </a:r>
                      <a:r>
                        <a:rPr lang="en-US" dirty="0" err="1"/>
                        <a:t>migrate:reset</a:t>
                      </a:r>
                      <a:endParaRPr lang="th-TH" dirty="0"/>
                    </a:p>
                  </a:txBody>
                  <a:tcPr/>
                </a:tc>
                <a:extLst>
                  <a:ext uri="{0D108BD9-81ED-4DB2-BD59-A6C34878D82A}">
                    <a16:rowId xmlns:a16="http://schemas.microsoft.com/office/drawing/2014/main" val="1731948716"/>
                  </a:ext>
                </a:extLst>
              </a:tr>
              <a:tr h="370840">
                <a:tc>
                  <a:txBody>
                    <a:bodyPr/>
                    <a:lstStyle/>
                    <a:p>
                      <a:endParaRPr lang="th-TH" dirty="0"/>
                    </a:p>
                  </a:txBody>
                  <a:tcPr/>
                </a:tc>
                <a:extLst>
                  <a:ext uri="{0D108BD9-81ED-4DB2-BD59-A6C34878D82A}">
                    <a16:rowId xmlns:a16="http://schemas.microsoft.com/office/drawing/2014/main" val="1034519540"/>
                  </a:ext>
                </a:extLst>
              </a:tr>
            </a:tbl>
          </a:graphicData>
        </a:graphic>
      </p:graphicFrame>
      <p:pic>
        <p:nvPicPr>
          <p:cNvPr id="15" name="Picture 14">
            <a:extLst>
              <a:ext uri="{FF2B5EF4-FFF2-40B4-BE49-F238E27FC236}">
                <a16:creationId xmlns:a16="http://schemas.microsoft.com/office/drawing/2014/main" id="{59FFF225-AE9D-4799-8798-E26A979CFC76}"/>
              </a:ext>
            </a:extLst>
          </p:cNvPr>
          <p:cNvPicPr>
            <a:picLocks noChangeAspect="1"/>
          </p:cNvPicPr>
          <p:nvPr/>
        </p:nvPicPr>
        <p:blipFill>
          <a:blip r:embed="rId6"/>
          <a:stretch>
            <a:fillRect/>
          </a:stretch>
        </p:blipFill>
        <p:spPr>
          <a:xfrm>
            <a:off x="173595" y="3466952"/>
            <a:ext cx="2328305" cy="2909541"/>
          </a:xfrm>
          <a:prstGeom prst="rect">
            <a:avLst/>
          </a:prstGeom>
        </p:spPr>
      </p:pic>
      <p:pic>
        <p:nvPicPr>
          <p:cNvPr id="17" name="Picture 16">
            <a:extLst>
              <a:ext uri="{FF2B5EF4-FFF2-40B4-BE49-F238E27FC236}">
                <a16:creationId xmlns:a16="http://schemas.microsoft.com/office/drawing/2014/main" id="{09577BDB-A11F-40A2-B32A-22EC8E5DB8B1}"/>
              </a:ext>
            </a:extLst>
          </p:cNvPr>
          <p:cNvPicPr>
            <a:picLocks noChangeAspect="1"/>
          </p:cNvPicPr>
          <p:nvPr/>
        </p:nvPicPr>
        <p:blipFill>
          <a:blip r:embed="rId7"/>
          <a:stretch>
            <a:fillRect/>
          </a:stretch>
        </p:blipFill>
        <p:spPr>
          <a:xfrm>
            <a:off x="10260806" y="4914899"/>
            <a:ext cx="1603268" cy="2061635"/>
          </a:xfrm>
          <a:prstGeom prst="rect">
            <a:avLst/>
          </a:prstGeom>
        </p:spPr>
      </p:pic>
    </p:spTree>
    <p:extLst>
      <p:ext uri="{BB962C8B-B14F-4D97-AF65-F5344CB8AC3E}">
        <p14:creationId xmlns:p14="http://schemas.microsoft.com/office/powerpoint/2010/main" val="48417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9436-D02F-4F18-8A44-DE3C9E1A2D4A}"/>
              </a:ext>
            </a:extLst>
          </p:cNvPr>
          <p:cNvSpPr>
            <a:spLocks noGrp="1"/>
          </p:cNvSpPr>
          <p:nvPr>
            <p:ph type="title"/>
          </p:nvPr>
        </p:nvSpPr>
        <p:spPr/>
        <p:txBody>
          <a:bodyPr/>
          <a:lstStyle/>
          <a:p>
            <a:r>
              <a:rPr lang="en-US" dirty="0"/>
              <a:t>https://auth0.com/blog/build-a-laravel-6-app-with-authentication/</a:t>
            </a:r>
            <a:endParaRPr lang="th-TH" dirty="0"/>
          </a:p>
        </p:txBody>
      </p:sp>
      <p:graphicFrame>
        <p:nvGraphicFramePr>
          <p:cNvPr id="3" name="Table 3">
            <a:extLst>
              <a:ext uri="{FF2B5EF4-FFF2-40B4-BE49-F238E27FC236}">
                <a16:creationId xmlns:a16="http://schemas.microsoft.com/office/drawing/2014/main" id="{E3F022B9-DBB8-409C-817C-77A0EC13979A}"/>
              </a:ext>
            </a:extLst>
          </p:cNvPr>
          <p:cNvGraphicFramePr>
            <a:graphicFrameLocks noGrp="1"/>
          </p:cNvGraphicFramePr>
          <p:nvPr>
            <p:extLst>
              <p:ext uri="{D42A27DB-BD31-4B8C-83A1-F6EECF244321}">
                <p14:modId xmlns:p14="http://schemas.microsoft.com/office/powerpoint/2010/main" val="462857897"/>
              </p:ext>
            </p:extLst>
          </p:nvPr>
        </p:nvGraphicFramePr>
        <p:xfrm>
          <a:off x="749300" y="600075"/>
          <a:ext cx="10236200" cy="883920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403267777"/>
                    </a:ext>
                  </a:extLst>
                </a:gridCol>
                <a:gridCol w="8890000">
                  <a:extLst>
                    <a:ext uri="{9D8B030D-6E8A-4147-A177-3AD203B41FA5}">
                      <a16:colId xmlns:a16="http://schemas.microsoft.com/office/drawing/2014/main" val="2089076521"/>
                    </a:ext>
                  </a:extLst>
                </a:gridCol>
              </a:tblGrid>
              <a:tr h="370840">
                <a:tc>
                  <a:txBody>
                    <a:bodyPr/>
                    <a:lstStyle/>
                    <a:p>
                      <a:endParaRPr lang="th-TH" sz="2000"/>
                    </a:p>
                  </a:txBody>
                  <a:tcPr/>
                </a:tc>
                <a:tc>
                  <a:txBody>
                    <a:bodyPr/>
                    <a:lstStyle/>
                    <a:p>
                      <a:endParaRPr lang="th-TH" sz="2000"/>
                    </a:p>
                  </a:txBody>
                  <a:tcPr/>
                </a:tc>
                <a:extLst>
                  <a:ext uri="{0D108BD9-81ED-4DB2-BD59-A6C34878D82A}">
                    <a16:rowId xmlns:a16="http://schemas.microsoft.com/office/drawing/2014/main" val="164215041"/>
                  </a:ext>
                </a:extLst>
              </a:tr>
              <a:tr h="370840">
                <a:tc>
                  <a:txBody>
                    <a:bodyPr/>
                    <a:lstStyle/>
                    <a:p>
                      <a:endParaRPr lang="th-TH" sz="2000"/>
                    </a:p>
                  </a:txBody>
                  <a:tcPr/>
                </a:tc>
                <a:tc>
                  <a:txBody>
                    <a:bodyPr/>
                    <a:lstStyle/>
                    <a:p>
                      <a:r>
                        <a:rPr lang="en-US" sz="2000" dirty="0" err="1"/>
                        <a:t>php</a:t>
                      </a:r>
                      <a:r>
                        <a:rPr lang="en-US" sz="2000" dirty="0"/>
                        <a:t> artisan </a:t>
                      </a:r>
                      <a:r>
                        <a:rPr lang="en-US" sz="2000" dirty="0" err="1"/>
                        <a:t>route:list</a:t>
                      </a:r>
                      <a:endParaRPr lang="th-TH" sz="2000" dirty="0"/>
                    </a:p>
                  </a:txBody>
                  <a:tcPr/>
                </a:tc>
                <a:extLst>
                  <a:ext uri="{0D108BD9-81ED-4DB2-BD59-A6C34878D82A}">
                    <a16:rowId xmlns:a16="http://schemas.microsoft.com/office/drawing/2014/main" val="3967026952"/>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make:model</a:t>
                      </a:r>
                      <a:r>
                        <a:rPr lang="en-US" sz="2000" dirty="0"/>
                        <a:t> Hotel -m </a:t>
                      </a:r>
                    </a:p>
                    <a:p>
                      <a:r>
                        <a:rPr lang="en-US" sz="2000" dirty="0" err="1"/>
                        <a:t>php</a:t>
                      </a:r>
                      <a:r>
                        <a:rPr lang="en-US" sz="2000" dirty="0"/>
                        <a:t> artisan </a:t>
                      </a:r>
                      <a:r>
                        <a:rPr lang="en-US" sz="2000" dirty="0" err="1"/>
                        <a:t>make:model</a:t>
                      </a:r>
                      <a:r>
                        <a:rPr lang="en-US" sz="2000" dirty="0"/>
                        <a:t> Room -m </a:t>
                      </a:r>
                    </a:p>
                    <a:p>
                      <a:r>
                        <a:rPr lang="en-US" sz="2000" dirty="0" err="1"/>
                        <a:t>php</a:t>
                      </a:r>
                      <a:r>
                        <a:rPr lang="en-US" sz="2000" dirty="0"/>
                        <a:t> artisan </a:t>
                      </a:r>
                      <a:r>
                        <a:rPr lang="en-US" sz="2000" dirty="0" err="1"/>
                        <a:t>make:model</a:t>
                      </a:r>
                      <a:r>
                        <a:rPr lang="en-US" sz="2000" dirty="0"/>
                        <a:t> Reservation –m</a:t>
                      </a:r>
                      <a:endParaRPr lang="th-TH" sz="2000" dirty="0"/>
                    </a:p>
                  </a:txBody>
                  <a:tcPr/>
                </a:tc>
                <a:extLst>
                  <a:ext uri="{0D108BD9-81ED-4DB2-BD59-A6C34878D82A}">
                    <a16:rowId xmlns:a16="http://schemas.microsoft.com/office/drawing/2014/main" val="3746124392"/>
                  </a:ext>
                </a:extLst>
              </a:tr>
              <a:tr h="370840">
                <a:tc>
                  <a:txBody>
                    <a:bodyPr/>
                    <a:lstStyle/>
                    <a:p>
                      <a:endParaRPr lang="th-TH"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err="1">
                          <a:solidFill>
                            <a:schemeClr val="dk1"/>
                          </a:solidFill>
                          <a:effectLst/>
                          <a:latin typeface="+mn-lt"/>
                          <a:ea typeface="+mn-ea"/>
                          <a:cs typeface="+mn-cs"/>
                        </a:rPr>
                        <a:t>php</a:t>
                      </a:r>
                      <a:r>
                        <a:rPr lang="en-US" sz="2000" b="0" i="0" kern="1200" dirty="0">
                          <a:solidFill>
                            <a:schemeClr val="dk1"/>
                          </a:solidFill>
                          <a:effectLst/>
                          <a:latin typeface="+mn-lt"/>
                          <a:ea typeface="+mn-ea"/>
                          <a:cs typeface="+mn-cs"/>
                        </a:rPr>
                        <a:t> artisan migrate</a:t>
                      </a:r>
                      <a:endParaRPr lang="th-TH" sz="2000" dirty="0"/>
                    </a:p>
                    <a:p>
                      <a:r>
                        <a:rPr lang="en-US" sz="2000" dirty="0" err="1"/>
                        <a:t>Php</a:t>
                      </a:r>
                      <a:r>
                        <a:rPr lang="en-US" sz="2000" dirty="0"/>
                        <a:t> artisan </a:t>
                      </a:r>
                      <a:r>
                        <a:rPr lang="en-US" sz="2000" dirty="0" err="1"/>
                        <a:t>db:seed</a:t>
                      </a:r>
                      <a:endParaRPr lang="th-TH" sz="2000" dirty="0"/>
                    </a:p>
                  </a:txBody>
                  <a:tcPr/>
                </a:tc>
                <a:extLst>
                  <a:ext uri="{0D108BD9-81ED-4DB2-BD59-A6C34878D82A}">
                    <a16:rowId xmlns:a16="http://schemas.microsoft.com/office/drawing/2014/main" val="2403563797"/>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make:seeder</a:t>
                      </a:r>
                      <a:r>
                        <a:rPr lang="en-US" sz="2000" dirty="0"/>
                        <a:t> </a:t>
                      </a:r>
                      <a:r>
                        <a:rPr lang="en-US" sz="2000" dirty="0" err="1"/>
                        <a:t>HotelSeeder</a:t>
                      </a:r>
                      <a:r>
                        <a:rPr lang="en-US" sz="2000" dirty="0"/>
                        <a:t> </a:t>
                      </a:r>
                    </a:p>
                    <a:p>
                      <a:r>
                        <a:rPr lang="en-US" sz="2000" dirty="0" err="1"/>
                        <a:t>php</a:t>
                      </a:r>
                      <a:r>
                        <a:rPr lang="en-US" sz="2000" dirty="0"/>
                        <a:t> artisan </a:t>
                      </a:r>
                      <a:r>
                        <a:rPr lang="en-US" sz="2000" dirty="0" err="1"/>
                        <a:t>make:seeder</a:t>
                      </a:r>
                      <a:r>
                        <a:rPr lang="en-US" sz="2000" dirty="0"/>
                        <a:t> </a:t>
                      </a:r>
                      <a:r>
                        <a:rPr lang="en-US" sz="2000" dirty="0" err="1"/>
                        <a:t>RoomSeeder</a:t>
                      </a:r>
                      <a:r>
                        <a:rPr lang="en-US" sz="2000" dirty="0"/>
                        <a:t> </a:t>
                      </a:r>
                    </a:p>
                    <a:p>
                      <a:r>
                        <a:rPr lang="en-US" sz="2000" dirty="0" err="1"/>
                        <a:t>php</a:t>
                      </a:r>
                      <a:r>
                        <a:rPr lang="en-US" sz="2000" dirty="0"/>
                        <a:t> artisan </a:t>
                      </a:r>
                      <a:r>
                        <a:rPr lang="en-US" sz="2000" dirty="0" err="1"/>
                        <a:t>make:seeder</a:t>
                      </a:r>
                      <a:r>
                        <a:rPr lang="en-US" sz="2000" dirty="0"/>
                        <a:t> </a:t>
                      </a:r>
                      <a:r>
                        <a:rPr lang="en-US" sz="2000" dirty="0" err="1"/>
                        <a:t>ReservationSeeder</a:t>
                      </a:r>
                      <a:endParaRPr lang="th-TH" sz="2000" dirty="0"/>
                    </a:p>
                  </a:txBody>
                  <a:tcPr/>
                </a:tc>
                <a:extLst>
                  <a:ext uri="{0D108BD9-81ED-4DB2-BD59-A6C34878D82A}">
                    <a16:rowId xmlns:a16="http://schemas.microsoft.com/office/drawing/2014/main" val="2168150597"/>
                  </a:ext>
                </a:extLst>
              </a:tr>
              <a:tr h="370840">
                <a:tc>
                  <a:txBody>
                    <a:bodyPr/>
                    <a:lstStyle/>
                    <a:p>
                      <a:endParaRPr lang="th-TH" sz="2000"/>
                    </a:p>
                  </a:txBody>
                  <a:tcPr/>
                </a:tc>
                <a:tc>
                  <a:txBody>
                    <a:bodyPr/>
                    <a:lstStyle/>
                    <a:p>
                      <a:r>
                        <a:rPr lang="en-US" sz="2000" dirty="0" err="1"/>
                        <a:t>php</a:t>
                      </a:r>
                      <a:r>
                        <a:rPr lang="en-US" sz="2000" dirty="0"/>
                        <a:t> artisan </a:t>
                      </a:r>
                      <a:r>
                        <a:rPr lang="en-US" sz="2000" dirty="0" err="1"/>
                        <a:t>make:controller</a:t>
                      </a:r>
                      <a:r>
                        <a:rPr lang="en-US" sz="2000" dirty="0"/>
                        <a:t> </a:t>
                      </a:r>
                      <a:r>
                        <a:rPr lang="en-US" sz="2000" dirty="0" err="1"/>
                        <a:t>HotelController</a:t>
                      </a:r>
                      <a:r>
                        <a:rPr lang="en-US" sz="2000" dirty="0"/>
                        <a:t> </a:t>
                      </a:r>
                    </a:p>
                    <a:p>
                      <a:r>
                        <a:rPr lang="en-US" sz="2000" dirty="0" err="1"/>
                        <a:t>php</a:t>
                      </a:r>
                      <a:r>
                        <a:rPr lang="en-US" sz="2000" dirty="0"/>
                        <a:t> artisan </a:t>
                      </a:r>
                      <a:r>
                        <a:rPr lang="en-US" sz="2000" dirty="0" err="1"/>
                        <a:t>make:controller</a:t>
                      </a:r>
                      <a:r>
                        <a:rPr lang="en-US" sz="2000" dirty="0"/>
                        <a:t> </a:t>
                      </a:r>
                      <a:r>
                        <a:rPr lang="en-US" sz="2000" dirty="0" err="1"/>
                        <a:t>ReservationController</a:t>
                      </a:r>
                      <a:r>
                        <a:rPr lang="en-US" sz="2000" dirty="0"/>
                        <a:t> --resource</a:t>
                      </a:r>
                      <a:br>
                        <a:rPr lang="en-US" sz="2000" dirty="0"/>
                      </a:br>
                      <a:endParaRPr lang="th-TH" sz="2000" dirty="0"/>
                    </a:p>
                  </a:txBody>
                  <a:tcPr/>
                </a:tc>
                <a:extLst>
                  <a:ext uri="{0D108BD9-81ED-4DB2-BD59-A6C34878D82A}">
                    <a16:rowId xmlns:a16="http://schemas.microsoft.com/office/drawing/2014/main" val="2532612850"/>
                  </a:ext>
                </a:extLst>
              </a:tr>
              <a:tr h="370840">
                <a:tc>
                  <a:txBody>
                    <a:bodyPr/>
                    <a:lstStyle/>
                    <a:p>
                      <a:endParaRPr lang="th-TH" sz="2000"/>
                    </a:p>
                  </a:txBody>
                  <a:tcPr/>
                </a:tc>
                <a:tc>
                  <a:txBody>
                    <a:bodyPr/>
                    <a:lstStyle/>
                    <a:p>
                      <a:r>
                        <a:rPr lang="en-US" sz="2000" dirty="0"/>
                        <a:t>cd resources/views</a:t>
                      </a:r>
                    </a:p>
                    <a:p>
                      <a:r>
                        <a:rPr lang="en-US" sz="2000" dirty="0" err="1"/>
                        <a:t>mkdir</a:t>
                      </a:r>
                      <a:r>
                        <a:rPr lang="en-US" sz="2000" dirty="0"/>
                        <a:t> dashboard partials</a:t>
                      </a:r>
                    </a:p>
                    <a:p>
                      <a:r>
                        <a:rPr lang="en-US" sz="2000" dirty="0"/>
                        <a:t>cd dashboard</a:t>
                      </a:r>
                    </a:p>
                    <a:p>
                      <a:r>
                        <a:rPr lang="en-US" sz="2000" dirty="0"/>
                        <a:t>touch </a:t>
                      </a:r>
                      <a:r>
                        <a:rPr lang="en-US" sz="2000" dirty="0" err="1"/>
                        <a:t>reservationCreate.blade.php</a:t>
                      </a:r>
                      <a:r>
                        <a:rPr lang="en-US" sz="2000" dirty="0"/>
                        <a:t> </a:t>
                      </a:r>
                      <a:r>
                        <a:rPr lang="en-US" sz="2000" dirty="0" err="1"/>
                        <a:t>reservationEdit.blade.php</a:t>
                      </a:r>
                      <a:r>
                        <a:rPr lang="en-US" sz="2000" dirty="0"/>
                        <a:t> </a:t>
                      </a:r>
                      <a:r>
                        <a:rPr lang="en-US" sz="2000" dirty="0" err="1"/>
                        <a:t>reservationSingle.blade.php</a:t>
                      </a:r>
                      <a:r>
                        <a:rPr lang="en-US" sz="2000" dirty="0"/>
                        <a:t> </a:t>
                      </a:r>
                      <a:r>
                        <a:rPr lang="en-US" sz="2000" dirty="0" err="1"/>
                        <a:t>reservations.blade.php</a:t>
                      </a:r>
                      <a:r>
                        <a:rPr lang="en-US" sz="2000" dirty="0"/>
                        <a:t> </a:t>
                      </a:r>
                      <a:r>
                        <a:rPr lang="en-US" sz="2000" dirty="0" err="1"/>
                        <a:t>dashboard.blade.php</a:t>
                      </a:r>
                      <a:endParaRPr lang="en-US" sz="2000" dirty="0"/>
                    </a:p>
                    <a:p>
                      <a:r>
                        <a:rPr lang="en-US" sz="2000" dirty="0"/>
                        <a:t>cd..</a:t>
                      </a:r>
                    </a:p>
                    <a:p>
                      <a:r>
                        <a:rPr lang="en-US" sz="2000" dirty="0"/>
                        <a:t>cd ../partials</a:t>
                      </a:r>
                    </a:p>
                    <a:p>
                      <a:r>
                        <a:rPr lang="en-US" sz="2000" dirty="0"/>
                        <a:t>touch </a:t>
                      </a:r>
                      <a:r>
                        <a:rPr lang="en-US" sz="2000" dirty="0" err="1"/>
                        <a:t>nav.blade.php</a:t>
                      </a:r>
                      <a:endParaRPr lang="en-US" sz="2000" dirty="0"/>
                    </a:p>
                    <a:p>
                      <a:r>
                        <a:rPr lang="en-US" sz="2000" dirty="0"/>
                        <a:t>cd ..</a:t>
                      </a:r>
                    </a:p>
                    <a:p>
                      <a:r>
                        <a:rPr lang="en-US" sz="2000" dirty="0"/>
                        <a:t>touch </a:t>
                      </a:r>
                      <a:r>
                        <a:rPr lang="en-US" sz="2000" dirty="0" err="1"/>
                        <a:t>home.blade.php</a:t>
                      </a:r>
                      <a:r>
                        <a:rPr lang="en-US" sz="2000" dirty="0"/>
                        <a:t> </a:t>
                      </a:r>
                      <a:r>
                        <a:rPr lang="en-US" sz="2000" dirty="0" err="1"/>
                        <a:t>hotels.blade.php</a:t>
                      </a:r>
                      <a:r>
                        <a:rPr lang="en-US" sz="2000" dirty="0"/>
                        <a:t> index.blade.php</a:t>
                      </a:r>
                      <a:endParaRPr lang="th-TH" sz="2000" dirty="0"/>
                    </a:p>
                  </a:txBody>
                  <a:tcPr/>
                </a:tc>
                <a:extLst>
                  <a:ext uri="{0D108BD9-81ED-4DB2-BD59-A6C34878D82A}">
                    <a16:rowId xmlns:a16="http://schemas.microsoft.com/office/drawing/2014/main" val="393780982"/>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2168860803"/>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2592779402"/>
                  </a:ext>
                </a:extLst>
              </a:tr>
              <a:tr h="370840">
                <a:tc>
                  <a:txBody>
                    <a:bodyPr/>
                    <a:lstStyle/>
                    <a:p>
                      <a:endParaRPr lang="th-TH" sz="2000"/>
                    </a:p>
                  </a:txBody>
                  <a:tcPr/>
                </a:tc>
                <a:tc>
                  <a:txBody>
                    <a:bodyPr/>
                    <a:lstStyle/>
                    <a:p>
                      <a:endParaRPr lang="th-TH" sz="2000" dirty="0"/>
                    </a:p>
                  </a:txBody>
                  <a:tcPr/>
                </a:tc>
                <a:extLst>
                  <a:ext uri="{0D108BD9-81ED-4DB2-BD59-A6C34878D82A}">
                    <a16:rowId xmlns:a16="http://schemas.microsoft.com/office/drawing/2014/main" val="3890325163"/>
                  </a:ext>
                </a:extLst>
              </a:tr>
            </a:tbl>
          </a:graphicData>
        </a:graphic>
      </p:graphicFrame>
    </p:spTree>
    <p:extLst>
      <p:ext uri="{BB962C8B-B14F-4D97-AF65-F5344CB8AC3E}">
        <p14:creationId xmlns:p14="http://schemas.microsoft.com/office/powerpoint/2010/main" val="3222826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82A46-38D2-489B-8C3C-BCCB6241E24F}"/>
              </a:ext>
            </a:extLst>
          </p:cNvPr>
          <p:cNvSpPr>
            <a:spLocks noGrp="1"/>
          </p:cNvSpPr>
          <p:nvPr>
            <p:ph type="title"/>
          </p:nvPr>
        </p:nvSpPr>
        <p:spPr/>
        <p:txBody>
          <a:bodyPr/>
          <a:lstStyle/>
          <a:p>
            <a:r>
              <a:rPr lang="en-US" dirty="0"/>
              <a:t>UI Design</a:t>
            </a:r>
            <a:endParaRPr lang="th-TH" dirty="0"/>
          </a:p>
        </p:txBody>
      </p:sp>
      <p:sp>
        <p:nvSpPr>
          <p:cNvPr id="5" name="Text Placeholder 4">
            <a:extLst>
              <a:ext uri="{FF2B5EF4-FFF2-40B4-BE49-F238E27FC236}">
                <a16:creationId xmlns:a16="http://schemas.microsoft.com/office/drawing/2014/main" id="{FD3F4DD6-3752-42AD-921A-6E5E4A9878E5}"/>
              </a:ext>
            </a:extLst>
          </p:cNvPr>
          <p:cNvSpPr>
            <a:spLocks noGrp="1"/>
          </p:cNvSpPr>
          <p:nvPr>
            <p:ph type="body" idx="1"/>
          </p:nvPr>
        </p:nvSpPr>
        <p:spPr/>
        <p:txBody>
          <a:bodyPr/>
          <a:lstStyle/>
          <a:p>
            <a:endParaRPr lang="th-TH"/>
          </a:p>
        </p:txBody>
      </p:sp>
    </p:spTree>
    <p:extLst>
      <p:ext uri="{BB962C8B-B14F-4D97-AF65-F5344CB8AC3E}">
        <p14:creationId xmlns:p14="http://schemas.microsoft.com/office/powerpoint/2010/main" val="1595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D60C1-4528-490A-996D-35A3AE7A288C}"/>
              </a:ext>
            </a:extLst>
          </p:cNvPr>
          <p:cNvSpPr>
            <a:spLocks noGrp="1"/>
          </p:cNvSpPr>
          <p:nvPr>
            <p:ph type="title"/>
          </p:nvPr>
        </p:nvSpPr>
        <p:spPr/>
        <p:txBody>
          <a:bodyPr/>
          <a:lstStyle/>
          <a:p>
            <a:r>
              <a:rPr lang="en-US" dirty="0"/>
              <a:t>UI Design for Fix Program Page</a:t>
            </a:r>
            <a:endParaRPr lang="th-TH" dirty="0"/>
          </a:p>
        </p:txBody>
      </p:sp>
      <p:pic>
        <p:nvPicPr>
          <p:cNvPr id="6" name="Picture 5">
            <a:extLst>
              <a:ext uri="{FF2B5EF4-FFF2-40B4-BE49-F238E27FC236}">
                <a16:creationId xmlns:a16="http://schemas.microsoft.com/office/drawing/2014/main" id="{7703CBDE-EFF3-49EE-BDC7-34BFE2FB2410}"/>
              </a:ext>
            </a:extLst>
          </p:cNvPr>
          <p:cNvPicPr>
            <a:picLocks noChangeAspect="1"/>
          </p:cNvPicPr>
          <p:nvPr/>
        </p:nvPicPr>
        <p:blipFill>
          <a:blip r:embed="rId2"/>
          <a:stretch>
            <a:fillRect/>
          </a:stretch>
        </p:blipFill>
        <p:spPr>
          <a:xfrm>
            <a:off x="838200" y="1044575"/>
            <a:ext cx="7532856" cy="5414440"/>
          </a:xfrm>
          <a:prstGeom prst="rect">
            <a:avLst/>
          </a:prstGeom>
        </p:spPr>
      </p:pic>
      <p:sp>
        <p:nvSpPr>
          <p:cNvPr id="7" name="Rectangle 6">
            <a:extLst>
              <a:ext uri="{FF2B5EF4-FFF2-40B4-BE49-F238E27FC236}">
                <a16:creationId xmlns:a16="http://schemas.microsoft.com/office/drawing/2014/main" id="{DB42A3AE-BABC-4B77-9A65-0934632C9502}"/>
              </a:ext>
            </a:extLst>
          </p:cNvPr>
          <p:cNvSpPr/>
          <p:nvPr/>
        </p:nvSpPr>
        <p:spPr>
          <a:xfrm>
            <a:off x="2060575" y="2089150"/>
            <a:ext cx="2143125" cy="263525"/>
          </a:xfrm>
          <a:prstGeom prst="rect">
            <a:avLst/>
          </a:prstGeom>
          <a:solidFill>
            <a:srgbClr val="F5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 Login ]</a:t>
            </a:r>
            <a:endParaRPr lang="th-TH" dirty="0">
              <a:solidFill>
                <a:schemeClr val="tx1"/>
              </a:solidFill>
            </a:endParaRPr>
          </a:p>
        </p:txBody>
      </p:sp>
      <p:sp>
        <p:nvSpPr>
          <p:cNvPr id="8" name="Rectangle 7">
            <a:extLst>
              <a:ext uri="{FF2B5EF4-FFF2-40B4-BE49-F238E27FC236}">
                <a16:creationId xmlns:a16="http://schemas.microsoft.com/office/drawing/2014/main" id="{E368E649-3530-437C-BDBF-5E17B4ADA808}"/>
              </a:ext>
            </a:extLst>
          </p:cNvPr>
          <p:cNvSpPr/>
          <p:nvPr/>
        </p:nvSpPr>
        <p:spPr>
          <a:xfrm>
            <a:off x="2149475" y="2509837"/>
            <a:ext cx="377825"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User</a:t>
            </a:r>
            <a:endParaRPr lang="th-TH" sz="1600" dirty="0">
              <a:solidFill>
                <a:schemeClr val="tx1"/>
              </a:solidFill>
            </a:endParaRPr>
          </a:p>
        </p:txBody>
      </p:sp>
      <p:sp>
        <p:nvSpPr>
          <p:cNvPr id="11" name="Rectangle 10">
            <a:extLst>
              <a:ext uri="{FF2B5EF4-FFF2-40B4-BE49-F238E27FC236}">
                <a16:creationId xmlns:a16="http://schemas.microsoft.com/office/drawing/2014/main" id="{F9F55CAC-2EB1-4D49-B40D-DE73F633C86E}"/>
              </a:ext>
            </a:extLst>
          </p:cNvPr>
          <p:cNvSpPr/>
          <p:nvPr/>
        </p:nvSpPr>
        <p:spPr>
          <a:xfrm>
            <a:off x="3640845" y="2509836"/>
            <a:ext cx="3721979" cy="26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Password:</a:t>
            </a:r>
            <a:endParaRPr lang="th-TH" sz="1600" dirty="0">
              <a:solidFill>
                <a:schemeClr val="tx1"/>
              </a:solidFill>
            </a:endParaRPr>
          </a:p>
        </p:txBody>
      </p:sp>
      <p:sp>
        <p:nvSpPr>
          <p:cNvPr id="12" name="Rectangle: Rounded Corners 11">
            <a:extLst>
              <a:ext uri="{FF2B5EF4-FFF2-40B4-BE49-F238E27FC236}">
                <a16:creationId xmlns:a16="http://schemas.microsoft.com/office/drawing/2014/main" id="{9A68BFC6-61D8-47B9-96D9-06D5B36B5DD2}"/>
              </a:ext>
            </a:extLst>
          </p:cNvPr>
          <p:cNvSpPr/>
          <p:nvPr/>
        </p:nvSpPr>
        <p:spPr>
          <a:xfrm>
            <a:off x="4291013" y="2509836"/>
            <a:ext cx="1147762" cy="223839"/>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Rectangle 13">
            <a:extLst>
              <a:ext uri="{FF2B5EF4-FFF2-40B4-BE49-F238E27FC236}">
                <a16:creationId xmlns:a16="http://schemas.microsoft.com/office/drawing/2014/main" id="{B1837E6C-1D9D-48FB-B4F0-FAF9E901AC91}"/>
              </a:ext>
            </a:extLst>
          </p:cNvPr>
          <p:cNvSpPr/>
          <p:nvPr/>
        </p:nvSpPr>
        <p:spPr>
          <a:xfrm>
            <a:off x="2211389" y="2814638"/>
            <a:ext cx="315912" cy="161926"/>
          </a:xfrm>
          <a:prstGeom prst="rect">
            <a:avLst/>
          </a:prstGeom>
          <a:solidFill>
            <a:srgbClr val="517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Login</a:t>
            </a:r>
            <a:endParaRPr lang="th-TH" sz="1100" dirty="0">
              <a:solidFill>
                <a:schemeClr val="bg1"/>
              </a:solidFill>
            </a:endParaRPr>
          </a:p>
        </p:txBody>
      </p:sp>
      <p:sp>
        <p:nvSpPr>
          <p:cNvPr id="15" name="TextBox 14">
            <a:extLst>
              <a:ext uri="{FF2B5EF4-FFF2-40B4-BE49-F238E27FC236}">
                <a16:creationId xmlns:a16="http://schemas.microsoft.com/office/drawing/2014/main" id="{5A3C4156-28DA-479A-BF26-FDFCBB9D56EC}"/>
              </a:ext>
            </a:extLst>
          </p:cNvPr>
          <p:cNvSpPr txBox="1"/>
          <p:nvPr/>
        </p:nvSpPr>
        <p:spPr>
          <a:xfrm>
            <a:off x="2596357" y="33020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17" name="Picture 16" descr="Icon&#10;&#10;Description automatically generated">
            <a:extLst>
              <a:ext uri="{FF2B5EF4-FFF2-40B4-BE49-F238E27FC236}">
                <a16:creationId xmlns:a16="http://schemas.microsoft.com/office/drawing/2014/main" id="{CFEE6419-DD51-46E7-9894-A31D6E3F49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0445" y="3332165"/>
            <a:ext cx="315912" cy="315912"/>
          </a:xfrm>
          <a:prstGeom prst="rect">
            <a:avLst/>
          </a:prstGeom>
        </p:spPr>
      </p:pic>
      <p:pic>
        <p:nvPicPr>
          <p:cNvPr id="19" name="Picture 18">
            <a:extLst>
              <a:ext uri="{FF2B5EF4-FFF2-40B4-BE49-F238E27FC236}">
                <a16:creationId xmlns:a16="http://schemas.microsoft.com/office/drawing/2014/main" id="{0DBA585D-64CA-4360-B175-D65652B5505B}"/>
              </a:ext>
            </a:extLst>
          </p:cNvPr>
          <p:cNvPicPr>
            <a:picLocks noChangeAspect="1"/>
          </p:cNvPicPr>
          <p:nvPr/>
        </p:nvPicPr>
        <p:blipFill>
          <a:blip r:embed="rId2"/>
          <a:stretch>
            <a:fillRect/>
          </a:stretch>
        </p:blipFill>
        <p:spPr>
          <a:xfrm>
            <a:off x="990600" y="1196975"/>
            <a:ext cx="7532856" cy="5414440"/>
          </a:xfrm>
          <a:prstGeom prst="rect">
            <a:avLst/>
          </a:prstGeom>
        </p:spPr>
      </p:pic>
      <p:sp>
        <p:nvSpPr>
          <p:cNvPr id="20" name="TextBox 19">
            <a:extLst>
              <a:ext uri="{FF2B5EF4-FFF2-40B4-BE49-F238E27FC236}">
                <a16:creationId xmlns:a16="http://schemas.microsoft.com/office/drawing/2014/main" id="{EB6E6D67-4134-4060-9EE3-5A6D2CB599D9}"/>
              </a:ext>
            </a:extLst>
          </p:cNvPr>
          <p:cNvSpPr txBox="1"/>
          <p:nvPr/>
        </p:nvSpPr>
        <p:spPr>
          <a:xfrm>
            <a:off x="2748757" y="3454400"/>
            <a:ext cx="4363243" cy="369332"/>
          </a:xfrm>
          <a:prstGeom prst="rect">
            <a:avLst/>
          </a:prstGeom>
          <a:noFill/>
        </p:spPr>
        <p:txBody>
          <a:bodyPr wrap="square" rtlCol="0">
            <a:spAutoFit/>
          </a:bodyPr>
          <a:lstStyle/>
          <a:p>
            <a:r>
              <a:rPr lang="en-US" sz="1800" dirty="0"/>
              <a:t>Login completed with user: 007-aiap</a:t>
            </a:r>
            <a:endParaRPr lang="th-TH" sz="1800" dirty="0"/>
          </a:p>
        </p:txBody>
      </p:sp>
      <p:pic>
        <p:nvPicPr>
          <p:cNvPr id="21" name="Picture 20" descr="Icon&#10;&#10;Description automatically generated">
            <a:extLst>
              <a:ext uri="{FF2B5EF4-FFF2-40B4-BE49-F238E27FC236}">
                <a16:creationId xmlns:a16="http://schemas.microsoft.com/office/drawing/2014/main" id="{023279CF-1A6D-42D3-ADBD-F55E13DCF9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32845" y="3484565"/>
            <a:ext cx="315912" cy="315912"/>
          </a:xfrm>
          <a:prstGeom prst="rect">
            <a:avLst/>
          </a:prstGeom>
        </p:spPr>
      </p:pic>
      <p:sp>
        <p:nvSpPr>
          <p:cNvPr id="22" name="TextBox 21">
            <a:extLst>
              <a:ext uri="{FF2B5EF4-FFF2-40B4-BE49-F238E27FC236}">
                <a16:creationId xmlns:a16="http://schemas.microsoft.com/office/drawing/2014/main" id="{417080A7-C072-43A3-A1A8-D3F246F7FAF6}"/>
              </a:ext>
            </a:extLst>
          </p:cNvPr>
          <p:cNvSpPr txBox="1"/>
          <p:nvPr/>
        </p:nvSpPr>
        <p:spPr>
          <a:xfrm>
            <a:off x="2754313" y="3906337"/>
            <a:ext cx="5769143" cy="369332"/>
          </a:xfrm>
          <a:prstGeom prst="rect">
            <a:avLst/>
          </a:prstGeom>
          <a:noFill/>
        </p:spPr>
        <p:txBody>
          <a:bodyPr wrap="square" rtlCol="0">
            <a:spAutoFit/>
          </a:bodyPr>
          <a:lstStyle/>
          <a:p>
            <a:r>
              <a:rPr lang="en-US" sz="1800" dirty="0"/>
              <a:t>Login Error, please fill username or password again</a:t>
            </a:r>
            <a:endParaRPr lang="th-TH" sz="1800" dirty="0"/>
          </a:p>
        </p:txBody>
      </p:sp>
      <p:pic>
        <p:nvPicPr>
          <p:cNvPr id="25" name="Picture 24" descr="Icon&#10;&#10;Description automatically generated">
            <a:extLst>
              <a:ext uri="{FF2B5EF4-FFF2-40B4-BE49-F238E27FC236}">
                <a16:creationId xmlns:a16="http://schemas.microsoft.com/office/drawing/2014/main" id="{8A1412E5-79D5-4606-A0A3-CE0679DCABA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43957" y="3911531"/>
            <a:ext cx="315912" cy="313411"/>
          </a:xfrm>
          <a:prstGeom prst="rect">
            <a:avLst/>
          </a:prstGeom>
        </p:spPr>
      </p:pic>
      <p:sp>
        <p:nvSpPr>
          <p:cNvPr id="26" name="Rectangle 25">
            <a:extLst>
              <a:ext uri="{FF2B5EF4-FFF2-40B4-BE49-F238E27FC236}">
                <a16:creationId xmlns:a16="http://schemas.microsoft.com/office/drawing/2014/main" id="{DA4DA33F-360E-4D3E-BFA8-858C78C60E82}"/>
              </a:ext>
            </a:extLst>
          </p:cNvPr>
          <p:cNvSpPr/>
          <p:nvPr/>
        </p:nvSpPr>
        <p:spPr>
          <a:xfrm>
            <a:off x="3073400"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27" name="Rectangle 26">
            <a:extLst>
              <a:ext uri="{FF2B5EF4-FFF2-40B4-BE49-F238E27FC236}">
                <a16:creationId xmlns:a16="http://schemas.microsoft.com/office/drawing/2014/main" id="{3340203A-1D0C-4C8F-9E4F-67B3A8951E73}"/>
              </a:ext>
            </a:extLst>
          </p:cNvPr>
          <p:cNvSpPr/>
          <p:nvPr/>
        </p:nvSpPr>
        <p:spPr>
          <a:xfrm>
            <a:off x="3073400" y="5482723"/>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 api.php</a:t>
            </a:r>
            <a:endParaRPr lang="th-TH" dirty="0"/>
          </a:p>
        </p:txBody>
      </p:sp>
      <p:sp>
        <p:nvSpPr>
          <p:cNvPr id="28" name="Rectangle 27">
            <a:extLst>
              <a:ext uri="{FF2B5EF4-FFF2-40B4-BE49-F238E27FC236}">
                <a16:creationId xmlns:a16="http://schemas.microsoft.com/office/drawing/2014/main" id="{A9B4EB4D-634D-46CE-AB4F-E352A23EAB3B}"/>
              </a:ext>
            </a:extLst>
          </p:cNvPr>
          <p:cNvSpPr/>
          <p:nvPr/>
        </p:nvSpPr>
        <p:spPr>
          <a:xfrm>
            <a:off x="5885031" y="4438650"/>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a:t>
            </a:r>
          </a:p>
          <a:p>
            <a:pPr algn="ctr"/>
            <a:r>
              <a:rPr lang="en-US" sz="1800" dirty="0" err="1"/>
              <a:t>login.blade.php</a:t>
            </a:r>
            <a:endParaRPr lang="th-TH" sz="1800" dirty="0"/>
          </a:p>
        </p:txBody>
      </p:sp>
      <p:sp>
        <p:nvSpPr>
          <p:cNvPr id="29" name="Rectangle 28">
            <a:extLst>
              <a:ext uri="{FF2B5EF4-FFF2-40B4-BE49-F238E27FC236}">
                <a16:creationId xmlns:a16="http://schemas.microsoft.com/office/drawing/2014/main" id="{97D32BD4-277E-498E-8086-56F79D8CC06C}"/>
              </a:ext>
            </a:extLst>
          </p:cNvPr>
          <p:cNvSpPr/>
          <p:nvPr/>
        </p:nvSpPr>
        <p:spPr>
          <a:xfrm>
            <a:off x="5885031" y="5488568"/>
            <a:ext cx="180975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30" name="Rectangle 29">
            <a:extLst>
              <a:ext uri="{FF2B5EF4-FFF2-40B4-BE49-F238E27FC236}">
                <a16:creationId xmlns:a16="http://schemas.microsoft.com/office/drawing/2014/main" id="{F559464A-BE05-4863-BC71-0A139FFEF139}"/>
              </a:ext>
            </a:extLst>
          </p:cNvPr>
          <p:cNvSpPr/>
          <p:nvPr/>
        </p:nvSpPr>
        <p:spPr>
          <a:xfrm>
            <a:off x="3073401" y="5039314"/>
            <a:ext cx="1809750" cy="2280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Return </a:t>
            </a:r>
          </a:p>
          <a:p>
            <a:pPr algn="ctr"/>
            <a:r>
              <a:rPr lang="en-US" sz="700" dirty="0"/>
              <a:t>{status:1, message: Login completed with user: </a:t>
            </a:r>
            <a:r>
              <a:rPr lang="en-US" sz="700"/>
              <a:t>007-aiap}</a:t>
            </a:r>
            <a:endParaRPr lang="th-TH" sz="700" dirty="0"/>
          </a:p>
        </p:txBody>
      </p:sp>
      <p:cxnSp>
        <p:nvCxnSpPr>
          <p:cNvPr id="33" name="Straight Arrow Connector 32">
            <a:extLst>
              <a:ext uri="{FF2B5EF4-FFF2-40B4-BE49-F238E27FC236}">
                <a16:creationId xmlns:a16="http://schemas.microsoft.com/office/drawing/2014/main" id="{46CA0A92-8180-406D-A7C4-2FC3987F1B6C}"/>
              </a:ext>
            </a:extLst>
          </p:cNvPr>
          <p:cNvCxnSpPr>
            <a:endCxn id="29" idx="0"/>
          </p:cNvCxnSpPr>
          <p:nvPr/>
        </p:nvCxnSpPr>
        <p:spPr>
          <a:xfrm>
            <a:off x="6789906" y="4997450"/>
            <a:ext cx="0" cy="49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B61C411-04B0-4EFD-B5ED-C1475EDDB89C}"/>
              </a:ext>
            </a:extLst>
          </p:cNvPr>
          <p:cNvSpPr/>
          <p:nvPr/>
        </p:nvSpPr>
        <p:spPr>
          <a:xfrm>
            <a:off x="5889792" y="6084187"/>
            <a:ext cx="1809750" cy="2311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returnModel</a:t>
            </a:r>
            <a:r>
              <a:rPr lang="en-US" sz="800" dirty="0"/>
              <a:t> = </a:t>
            </a:r>
            <a:r>
              <a:rPr lang="en-US" sz="800" dirty="0" err="1"/>
              <a:t>loging</a:t>
            </a:r>
            <a:r>
              <a:rPr lang="en-US" sz="800" dirty="0"/>
              <a:t>(</a:t>
            </a:r>
            <a:r>
              <a:rPr lang="en-US" sz="800" dirty="0" err="1"/>
              <a:t>user,password</a:t>
            </a:r>
            <a:r>
              <a:rPr lang="en-US" sz="800" dirty="0"/>
              <a:t>)</a:t>
            </a:r>
            <a:endParaRPr lang="th-TH" sz="800" dirty="0"/>
          </a:p>
        </p:txBody>
      </p:sp>
      <p:cxnSp>
        <p:nvCxnSpPr>
          <p:cNvPr id="36" name="Straight Arrow Connector 35">
            <a:extLst>
              <a:ext uri="{FF2B5EF4-FFF2-40B4-BE49-F238E27FC236}">
                <a16:creationId xmlns:a16="http://schemas.microsoft.com/office/drawing/2014/main" id="{9394F301-2C27-43CF-939C-B0159B91E1E9}"/>
              </a:ext>
            </a:extLst>
          </p:cNvPr>
          <p:cNvCxnSpPr/>
          <p:nvPr/>
        </p:nvCxnSpPr>
        <p:spPr>
          <a:xfrm flipV="1">
            <a:off x="6959600" y="4997450"/>
            <a:ext cx="0" cy="48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20DF401-0B53-4F1C-AD2B-176DFDE6B468}"/>
              </a:ext>
            </a:extLst>
          </p:cNvPr>
          <p:cNvSpPr txBox="1"/>
          <p:nvPr/>
        </p:nvSpPr>
        <p:spPr>
          <a:xfrm>
            <a:off x="6465178" y="5085709"/>
            <a:ext cx="409575" cy="276999"/>
          </a:xfrm>
          <a:prstGeom prst="rect">
            <a:avLst/>
          </a:prstGeom>
          <a:noFill/>
        </p:spPr>
        <p:txBody>
          <a:bodyPr wrap="square" rtlCol="0">
            <a:spAutoFit/>
          </a:bodyPr>
          <a:lstStyle/>
          <a:p>
            <a:r>
              <a:rPr lang="en-US" sz="1200" dirty="0"/>
              <a:t>Post</a:t>
            </a:r>
            <a:endParaRPr lang="th-TH" sz="1200" dirty="0"/>
          </a:p>
        </p:txBody>
      </p:sp>
      <p:sp>
        <p:nvSpPr>
          <p:cNvPr id="38" name="TextBox 37">
            <a:extLst>
              <a:ext uri="{FF2B5EF4-FFF2-40B4-BE49-F238E27FC236}">
                <a16:creationId xmlns:a16="http://schemas.microsoft.com/office/drawing/2014/main" id="{27636952-FDA4-4AF2-AC60-67EE4582132C}"/>
              </a:ext>
            </a:extLst>
          </p:cNvPr>
          <p:cNvSpPr txBox="1"/>
          <p:nvPr/>
        </p:nvSpPr>
        <p:spPr>
          <a:xfrm>
            <a:off x="6942307" y="5064774"/>
            <a:ext cx="1134892" cy="276999"/>
          </a:xfrm>
          <a:prstGeom prst="rect">
            <a:avLst/>
          </a:prstGeom>
          <a:noFill/>
        </p:spPr>
        <p:txBody>
          <a:bodyPr wrap="square" rtlCol="0">
            <a:spAutoFit/>
          </a:bodyPr>
          <a:lstStyle/>
          <a:p>
            <a:r>
              <a:rPr lang="en-US" sz="1200" dirty="0"/>
              <a:t>http body</a:t>
            </a:r>
            <a:endParaRPr lang="th-TH" sz="1200" dirty="0"/>
          </a:p>
        </p:txBody>
      </p:sp>
      <p:sp>
        <p:nvSpPr>
          <p:cNvPr id="39" name="Rectangle 38">
            <a:extLst>
              <a:ext uri="{FF2B5EF4-FFF2-40B4-BE49-F238E27FC236}">
                <a16:creationId xmlns:a16="http://schemas.microsoft.com/office/drawing/2014/main" id="{0132C367-8856-489D-AA7A-DD63556E027E}"/>
              </a:ext>
            </a:extLst>
          </p:cNvPr>
          <p:cNvSpPr/>
          <p:nvPr/>
        </p:nvSpPr>
        <p:spPr>
          <a:xfrm>
            <a:off x="5662613" y="4595801"/>
            <a:ext cx="481012" cy="229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endParaRPr lang="th-TH" sz="1050" dirty="0"/>
          </a:p>
        </p:txBody>
      </p:sp>
      <p:cxnSp>
        <p:nvCxnSpPr>
          <p:cNvPr id="41" name="Straight Arrow Connector 40">
            <a:extLst>
              <a:ext uri="{FF2B5EF4-FFF2-40B4-BE49-F238E27FC236}">
                <a16:creationId xmlns:a16="http://schemas.microsoft.com/office/drawing/2014/main" id="{B29233AF-28D7-4F48-8E75-692E6B508E5D}"/>
              </a:ext>
            </a:extLst>
          </p:cNvPr>
          <p:cNvCxnSpPr>
            <a:stCxn id="26" idx="3"/>
            <a:endCxn id="39" idx="1"/>
          </p:cNvCxnSpPr>
          <p:nvPr/>
        </p:nvCxnSpPr>
        <p:spPr>
          <a:xfrm flipV="1">
            <a:off x="4883150" y="4710617"/>
            <a:ext cx="779463" cy="7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29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91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3F6327-358C-4E31-A557-A6E0B6168A42}"/>
              </a:ext>
            </a:extLst>
          </p:cNvPr>
          <p:cNvSpPr>
            <a:spLocks noGrp="1"/>
          </p:cNvSpPr>
          <p:nvPr>
            <p:ph type="ctrTitle"/>
          </p:nvPr>
        </p:nvSpPr>
        <p:spPr>
          <a:xfrm>
            <a:off x="634276" y="803705"/>
            <a:ext cx="4208656" cy="3034857"/>
          </a:xfrm>
        </p:spPr>
        <p:txBody>
          <a:bodyPr anchor="b">
            <a:normAutofit/>
          </a:bodyPr>
          <a:lstStyle/>
          <a:p>
            <a:pPr algn="r"/>
            <a:r>
              <a:rPr lang="en-US" sz="5400">
                <a:solidFill>
                  <a:srgbClr val="FFFFFF"/>
                </a:solidFill>
              </a:rPr>
              <a:t>Manual to develop web report</a:t>
            </a:r>
            <a:endParaRPr lang="th-TH" sz="5400">
              <a:solidFill>
                <a:srgbClr val="FFFFFF"/>
              </a:solidFill>
            </a:endParaRPr>
          </a:p>
        </p:txBody>
      </p:sp>
      <p:sp>
        <p:nvSpPr>
          <p:cNvPr id="5" name="Subtitle 4">
            <a:extLst>
              <a:ext uri="{FF2B5EF4-FFF2-40B4-BE49-F238E27FC236}">
                <a16:creationId xmlns:a16="http://schemas.microsoft.com/office/drawing/2014/main" id="{ED70E0C9-BFE5-48FB-9182-3CE74C49DE3E}"/>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5 Mar 2022</a:t>
            </a:r>
            <a:endParaRPr lang="th-TH" sz="1800">
              <a:solidFill>
                <a:srgbClr val="FFFFFF"/>
              </a:solidFill>
            </a:endParaRPr>
          </a:p>
        </p:txBody>
      </p:sp>
      <p:cxnSp>
        <p:nvCxnSpPr>
          <p:cNvPr id="21"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clipart&#10;&#10;Description automatically generated">
            <a:extLst>
              <a:ext uri="{FF2B5EF4-FFF2-40B4-BE49-F238E27FC236}">
                <a16:creationId xmlns:a16="http://schemas.microsoft.com/office/drawing/2014/main" id="{49D15BF2-6283-42F3-8D1F-DCB013D69B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685635"/>
            <a:ext cx="5459470" cy="1487705"/>
          </a:xfrm>
          <a:prstGeom prst="rect">
            <a:avLst/>
          </a:prstGeom>
        </p:spPr>
      </p:pic>
    </p:spTree>
    <p:extLst>
      <p:ext uri="{BB962C8B-B14F-4D97-AF65-F5344CB8AC3E}">
        <p14:creationId xmlns:p14="http://schemas.microsoft.com/office/powerpoint/2010/main" val="3270672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984B8-1DD6-46BE-8B88-AB73EE1855E8}"/>
              </a:ext>
            </a:extLst>
          </p:cNvPr>
          <p:cNvSpPr>
            <a:spLocks noGrp="1"/>
          </p:cNvSpPr>
          <p:nvPr>
            <p:ph type="title"/>
          </p:nvPr>
        </p:nvSpPr>
        <p:spPr/>
        <p:txBody>
          <a:bodyPr/>
          <a:lstStyle/>
          <a:p>
            <a:r>
              <a:rPr lang="en-US" dirty="0"/>
              <a:t>Folder Structure</a:t>
            </a:r>
            <a:endParaRPr lang="th-TH" dirty="0"/>
          </a:p>
        </p:txBody>
      </p:sp>
      <p:pic>
        <p:nvPicPr>
          <p:cNvPr id="6" name="Picture 5">
            <a:extLst>
              <a:ext uri="{FF2B5EF4-FFF2-40B4-BE49-F238E27FC236}">
                <a16:creationId xmlns:a16="http://schemas.microsoft.com/office/drawing/2014/main" id="{F6E9E231-4975-4234-8FD3-AF92930F43EA}"/>
              </a:ext>
            </a:extLst>
          </p:cNvPr>
          <p:cNvPicPr>
            <a:picLocks noChangeAspect="1"/>
          </p:cNvPicPr>
          <p:nvPr/>
        </p:nvPicPr>
        <p:blipFill>
          <a:blip r:embed="rId2"/>
          <a:stretch>
            <a:fillRect/>
          </a:stretch>
        </p:blipFill>
        <p:spPr>
          <a:xfrm>
            <a:off x="542110" y="960120"/>
            <a:ext cx="3340282" cy="5486400"/>
          </a:xfrm>
          <a:prstGeom prst="rect">
            <a:avLst/>
          </a:prstGeom>
        </p:spPr>
      </p:pic>
      <p:pic>
        <p:nvPicPr>
          <p:cNvPr id="8" name="Picture 7">
            <a:extLst>
              <a:ext uri="{FF2B5EF4-FFF2-40B4-BE49-F238E27FC236}">
                <a16:creationId xmlns:a16="http://schemas.microsoft.com/office/drawing/2014/main" id="{DD573A1E-6D66-448D-9E80-4CD233915370}"/>
              </a:ext>
            </a:extLst>
          </p:cNvPr>
          <p:cNvPicPr>
            <a:picLocks noChangeAspect="1"/>
          </p:cNvPicPr>
          <p:nvPr/>
        </p:nvPicPr>
        <p:blipFill>
          <a:blip r:embed="rId3"/>
          <a:stretch>
            <a:fillRect/>
          </a:stretch>
        </p:blipFill>
        <p:spPr>
          <a:xfrm>
            <a:off x="4486082" y="960120"/>
            <a:ext cx="2762636" cy="3562847"/>
          </a:xfrm>
          <a:prstGeom prst="rect">
            <a:avLst/>
          </a:prstGeom>
        </p:spPr>
      </p:pic>
      <p:pic>
        <p:nvPicPr>
          <p:cNvPr id="10" name="Picture 9">
            <a:extLst>
              <a:ext uri="{FF2B5EF4-FFF2-40B4-BE49-F238E27FC236}">
                <a16:creationId xmlns:a16="http://schemas.microsoft.com/office/drawing/2014/main" id="{E8C4FA77-93B4-4B01-A898-BEB657F468D6}"/>
              </a:ext>
            </a:extLst>
          </p:cNvPr>
          <p:cNvPicPr>
            <a:picLocks noChangeAspect="1"/>
          </p:cNvPicPr>
          <p:nvPr/>
        </p:nvPicPr>
        <p:blipFill>
          <a:blip r:embed="rId4"/>
          <a:stretch>
            <a:fillRect/>
          </a:stretch>
        </p:blipFill>
        <p:spPr>
          <a:xfrm>
            <a:off x="7977099" y="960120"/>
            <a:ext cx="2648320" cy="1105054"/>
          </a:xfrm>
          <a:prstGeom prst="rect">
            <a:avLst/>
          </a:prstGeom>
        </p:spPr>
      </p:pic>
      <p:sp>
        <p:nvSpPr>
          <p:cNvPr id="11" name="Rectangle: Rounded Corners 10">
            <a:extLst>
              <a:ext uri="{FF2B5EF4-FFF2-40B4-BE49-F238E27FC236}">
                <a16:creationId xmlns:a16="http://schemas.microsoft.com/office/drawing/2014/main" id="{54DEC110-6470-49C6-9A87-C4C5DF4F1E0B}"/>
              </a:ext>
            </a:extLst>
          </p:cNvPr>
          <p:cNvSpPr/>
          <p:nvPr/>
        </p:nvSpPr>
        <p:spPr>
          <a:xfrm>
            <a:off x="704088" y="1536192"/>
            <a:ext cx="1728216" cy="1746504"/>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19FA2A9C-CC9E-487E-9D69-D849F823E98C}"/>
              </a:ext>
            </a:extLst>
          </p:cNvPr>
          <p:cNvSpPr txBox="1"/>
          <p:nvPr/>
        </p:nvSpPr>
        <p:spPr>
          <a:xfrm>
            <a:off x="2432304" y="2218323"/>
            <a:ext cx="1450088" cy="523220"/>
          </a:xfrm>
          <a:prstGeom prst="rect">
            <a:avLst/>
          </a:prstGeom>
          <a:noFill/>
        </p:spPr>
        <p:txBody>
          <a:bodyPr wrap="square" rtlCol="0">
            <a:spAutoFit/>
          </a:bodyPr>
          <a:lstStyle/>
          <a:p>
            <a:r>
              <a:rPr lang="en-US" dirty="0">
                <a:solidFill>
                  <a:schemeClr val="bg1"/>
                </a:solidFill>
              </a:rPr>
              <a:t>Controller</a:t>
            </a:r>
            <a:endParaRPr lang="th-TH" dirty="0">
              <a:solidFill>
                <a:schemeClr val="bg1"/>
              </a:solidFill>
            </a:endParaRPr>
          </a:p>
        </p:txBody>
      </p:sp>
      <p:sp>
        <p:nvSpPr>
          <p:cNvPr id="13" name="Rectangle: Rounded Corners 12">
            <a:extLst>
              <a:ext uri="{FF2B5EF4-FFF2-40B4-BE49-F238E27FC236}">
                <a16:creationId xmlns:a16="http://schemas.microsoft.com/office/drawing/2014/main" id="{D8374507-2D73-4DBE-801C-312388A9ACC8}"/>
              </a:ext>
            </a:extLst>
          </p:cNvPr>
          <p:cNvSpPr/>
          <p:nvPr/>
        </p:nvSpPr>
        <p:spPr>
          <a:xfrm>
            <a:off x="704088" y="3720778"/>
            <a:ext cx="1728216" cy="2085661"/>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FD1E1351-B25D-4035-A186-123954C65475}"/>
              </a:ext>
            </a:extLst>
          </p:cNvPr>
          <p:cNvSpPr txBox="1"/>
          <p:nvPr/>
        </p:nvSpPr>
        <p:spPr>
          <a:xfrm>
            <a:off x="2432304" y="4451739"/>
            <a:ext cx="1450088" cy="954107"/>
          </a:xfrm>
          <a:prstGeom prst="rect">
            <a:avLst/>
          </a:prstGeom>
          <a:noFill/>
        </p:spPr>
        <p:txBody>
          <a:bodyPr wrap="square" rtlCol="0">
            <a:spAutoFit/>
          </a:bodyPr>
          <a:lstStyle/>
          <a:p>
            <a:r>
              <a:rPr lang="en-US" dirty="0">
                <a:solidFill>
                  <a:schemeClr val="bg1"/>
                </a:solidFill>
              </a:rPr>
              <a:t>SQL (Store procedure)</a:t>
            </a:r>
            <a:endParaRPr lang="th-TH" dirty="0">
              <a:solidFill>
                <a:schemeClr val="bg1"/>
              </a:solidFill>
            </a:endParaRPr>
          </a:p>
        </p:txBody>
      </p:sp>
      <p:sp>
        <p:nvSpPr>
          <p:cNvPr id="15" name="Rectangle: Rounded Corners 14">
            <a:extLst>
              <a:ext uri="{FF2B5EF4-FFF2-40B4-BE49-F238E27FC236}">
                <a16:creationId xmlns:a16="http://schemas.microsoft.com/office/drawing/2014/main" id="{DD90D0E3-2AC8-40EC-9498-A590C776B8E8}"/>
              </a:ext>
            </a:extLst>
          </p:cNvPr>
          <p:cNvSpPr/>
          <p:nvPr/>
        </p:nvSpPr>
        <p:spPr>
          <a:xfrm>
            <a:off x="4486082" y="983394"/>
            <a:ext cx="2454214" cy="3204558"/>
          </a:xfrm>
          <a:prstGeom prst="roundRect">
            <a:avLst>
              <a:gd name="adj" fmla="val 9260"/>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TextBox 15">
            <a:extLst>
              <a:ext uri="{FF2B5EF4-FFF2-40B4-BE49-F238E27FC236}">
                <a16:creationId xmlns:a16="http://schemas.microsoft.com/office/drawing/2014/main" id="{532C83E4-C64E-487B-AA28-3E4B4A463CDF}"/>
              </a:ext>
            </a:extLst>
          </p:cNvPr>
          <p:cNvSpPr txBox="1"/>
          <p:nvPr/>
        </p:nvSpPr>
        <p:spPr>
          <a:xfrm>
            <a:off x="4550664" y="4613283"/>
            <a:ext cx="2698054" cy="523220"/>
          </a:xfrm>
          <a:prstGeom prst="rect">
            <a:avLst/>
          </a:prstGeom>
          <a:noFill/>
        </p:spPr>
        <p:txBody>
          <a:bodyPr wrap="square" rtlCol="0">
            <a:spAutoFit/>
          </a:bodyPr>
          <a:lstStyle/>
          <a:p>
            <a:r>
              <a:rPr lang="en-US" dirty="0"/>
              <a:t>SQL (Store procedure)</a:t>
            </a:r>
            <a:endParaRPr lang="th-TH" dirty="0"/>
          </a:p>
        </p:txBody>
      </p:sp>
      <p:sp>
        <p:nvSpPr>
          <p:cNvPr id="17" name="TextBox 16">
            <a:extLst>
              <a:ext uri="{FF2B5EF4-FFF2-40B4-BE49-F238E27FC236}">
                <a16:creationId xmlns:a16="http://schemas.microsoft.com/office/drawing/2014/main" id="{AE0B4F2A-7666-4075-9197-9E75D7896598}"/>
              </a:ext>
            </a:extLst>
          </p:cNvPr>
          <p:cNvSpPr txBox="1"/>
          <p:nvPr/>
        </p:nvSpPr>
        <p:spPr>
          <a:xfrm>
            <a:off x="7977098" y="2147834"/>
            <a:ext cx="4074693" cy="2677656"/>
          </a:xfrm>
          <a:prstGeom prst="rect">
            <a:avLst/>
          </a:prstGeom>
          <a:noFill/>
        </p:spPr>
        <p:txBody>
          <a:bodyPr wrap="square" rtlCol="0">
            <a:spAutoFit/>
          </a:bodyPr>
          <a:lstStyle/>
          <a:p>
            <a:r>
              <a:rPr lang="en-US" dirty="0"/>
              <a:t>Document</a:t>
            </a:r>
          </a:p>
          <a:p>
            <a:r>
              <a:rPr lang="en-US" dirty="0"/>
              <a:t>1. WISSDEMO01_Manual :  how to develop </a:t>
            </a:r>
            <a:r>
              <a:rPr lang="en-US" dirty="0" err="1"/>
              <a:t>api</a:t>
            </a:r>
            <a:r>
              <a:rPr lang="en-US" dirty="0"/>
              <a:t>, frontend, </a:t>
            </a:r>
            <a:r>
              <a:rPr lang="en-US" dirty="0" err="1"/>
              <a:t>sql</a:t>
            </a:r>
            <a:endParaRPr lang="en-US" dirty="0"/>
          </a:p>
          <a:p>
            <a:r>
              <a:rPr lang="en-US" dirty="0"/>
              <a:t>2. wissdemo01.postman.collection: </a:t>
            </a:r>
            <a:r>
              <a:rPr lang="en-US" dirty="0" err="1"/>
              <a:t>json</a:t>
            </a:r>
            <a:r>
              <a:rPr lang="en-US" dirty="0"/>
              <a:t> for import to postman for testing</a:t>
            </a:r>
            <a:endParaRPr lang="th-TH" dirty="0"/>
          </a:p>
        </p:txBody>
      </p:sp>
    </p:spTree>
    <p:extLst>
      <p:ext uri="{BB962C8B-B14F-4D97-AF65-F5344CB8AC3E}">
        <p14:creationId xmlns:p14="http://schemas.microsoft.com/office/powerpoint/2010/main" val="1335077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40436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452C56-67FC-4A34-9EE2-E04A0426CCA6}"/>
              </a:ext>
            </a:extLst>
          </p:cNvPr>
          <p:cNvPicPr>
            <a:picLocks noChangeAspect="1"/>
          </p:cNvPicPr>
          <p:nvPr/>
        </p:nvPicPr>
        <p:blipFill>
          <a:blip r:embed="rId2"/>
          <a:stretch>
            <a:fillRect/>
          </a:stretch>
        </p:blipFill>
        <p:spPr>
          <a:xfrm>
            <a:off x="838200" y="2430170"/>
            <a:ext cx="6449568" cy="3448442"/>
          </a:xfrm>
          <a:prstGeom prst="rect">
            <a:avLst/>
          </a:prstGeom>
        </p:spPr>
      </p:pic>
      <p:sp>
        <p:nvSpPr>
          <p:cNvPr id="2" name="Title 1">
            <a:extLst>
              <a:ext uri="{FF2B5EF4-FFF2-40B4-BE49-F238E27FC236}">
                <a16:creationId xmlns:a16="http://schemas.microsoft.com/office/drawing/2014/main" id="{73705EDD-3945-4455-9935-50F8B26BB182}"/>
              </a:ext>
            </a:extLst>
          </p:cNvPr>
          <p:cNvSpPr>
            <a:spLocks noGrp="1"/>
          </p:cNvSpPr>
          <p:nvPr>
            <p:ph type="title"/>
          </p:nvPr>
        </p:nvSpPr>
        <p:spPr/>
        <p:txBody>
          <a:bodyPr/>
          <a:lstStyle/>
          <a:p>
            <a:r>
              <a:rPr lang="en-US" dirty="0"/>
              <a:t>How to test </a:t>
            </a:r>
            <a:r>
              <a:rPr lang="en-US" dirty="0" err="1"/>
              <a:t>Json</a:t>
            </a:r>
            <a:r>
              <a:rPr lang="en-US" dirty="0"/>
              <a:t> on postman</a:t>
            </a:r>
            <a:endParaRPr lang="th-TH" dirty="0"/>
          </a:p>
        </p:txBody>
      </p:sp>
      <p:pic>
        <p:nvPicPr>
          <p:cNvPr id="3" name="Picture 2">
            <a:extLst>
              <a:ext uri="{FF2B5EF4-FFF2-40B4-BE49-F238E27FC236}">
                <a16:creationId xmlns:a16="http://schemas.microsoft.com/office/drawing/2014/main" id="{E1BB6153-FCAE-49B2-9AD2-7C34B2797304}"/>
              </a:ext>
            </a:extLst>
          </p:cNvPr>
          <p:cNvPicPr>
            <a:picLocks noChangeAspect="1"/>
          </p:cNvPicPr>
          <p:nvPr/>
        </p:nvPicPr>
        <p:blipFill>
          <a:blip r:embed="rId3"/>
          <a:stretch>
            <a:fillRect/>
          </a:stretch>
        </p:blipFill>
        <p:spPr>
          <a:xfrm>
            <a:off x="838200" y="1115568"/>
            <a:ext cx="2648320" cy="1105054"/>
          </a:xfrm>
          <a:prstGeom prst="rect">
            <a:avLst/>
          </a:prstGeom>
        </p:spPr>
      </p:pic>
      <p:sp>
        <p:nvSpPr>
          <p:cNvPr id="4" name="TextBox 3">
            <a:extLst>
              <a:ext uri="{FF2B5EF4-FFF2-40B4-BE49-F238E27FC236}">
                <a16:creationId xmlns:a16="http://schemas.microsoft.com/office/drawing/2014/main" id="{42CDFA2E-2DC2-4493-8BA1-98FE77B90890}"/>
              </a:ext>
            </a:extLst>
          </p:cNvPr>
          <p:cNvSpPr txBox="1"/>
          <p:nvPr/>
        </p:nvSpPr>
        <p:spPr>
          <a:xfrm>
            <a:off x="7470648" y="1115568"/>
            <a:ext cx="4548527" cy="1938992"/>
          </a:xfrm>
          <a:prstGeom prst="rect">
            <a:avLst/>
          </a:prstGeom>
          <a:noFill/>
          <a:ln>
            <a:solidFill>
              <a:schemeClr val="tx1"/>
            </a:solidFill>
          </a:ln>
        </p:spPr>
        <p:txBody>
          <a:bodyPr wrap="square" rtlCol="0">
            <a:spAutoFit/>
          </a:bodyPr>
          <a:lstStyle/>
          <a:p>
            <a:pPr marL="514350" indent="-514350">
              <a:buAutoNum type="arabicPeriod"/>
            </a:pPr>
            <a:r>
              <a:rPr lang="en-US" sz="2400" dirty="0"/>
              <a:t>Import wissdemo01.postman.collection.json to Postman</a:t>
            </a:r>
          </a:p>
          <a:p>
            <a:pPr marL="514350" indent="-514350">
              <a:buAutoNum type="arabicPeriod"/>
            </a:pPr>
            <a:r>
              <a:rPr lang="en-US" sz="2400" dirty="0"/>
              <a:t>Select </a:t>
            </a:r>
            <a:r>
              <a:rPr lang="en-US" sz="2400" dirty="0" err="1"/>
              <a:t>api</a:t>
            </a:r>
            <a:r>
              <a:rPr lang="en-US" sz="2400" dirty="0"/>
              <a:t> for testing</a:t>
            </a:r>
          </a:p>
          <a:p>
            <a:pPr marL="514350" indent="-514350">
              <a:buAutoNum type="arabicPeriod"/>
            </a:pPr>
            <a:r>
              <a:rPr lang="en-US" sz="2400" dirty="0"/>
              <a:t>Change to </a:t>
            </a:r>
            <a:r>
              <a:rPr lang="en-US" sz="2400" dirty="0" err="1"/>
              <a:t>Json</a:t>
            </a:r>
            <a:r>
              <a:rPr lang="en-US" sz="2400" dirty="0"/>
              <a:t> (Easy to read)</a:t>
            </a:r>
            <a:endParaRPr lang="th-TH" dirty="0"/>
          </a:p>
        </p:txBody>
      </p:sp>
      <p:sp>
        <p:nvSpPr>
          <p:cNvPr id="7" name="Rectangle: Rounded Corners 6">
            <a:extLst>
              <a:ext uri="{FF2B5EF4-FFF2-40B4-BE49-F238E27FC236}">
                <a16:creationId xmlns:a16="http://schemas.microsoft.com/office/drawing/2014/main" id="{B6BB7201-A742-45BD-BB96-FB2ABAA9C0FF}"/>
              </a:ext>
            </a:extLst>
          </p:cNvPr>
          <p:cNvSpPr/>
          <p:nvPr/>
        </p:nvSpPr>
        <p:spPr>
          <a:xfrm>
            <a:off x="838200" y="3733014"/>
            <a:ext cx="1188563" cy="211641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Rounded Corners 7">
            <a:extLst>
              <a:ext uri="{FF2B5EF4-FFF2-40B4-BE49-F238E27FC236}">
                <a16:creationId xmlns:a16="http://schemas.microsoft.com/office/drawing/2014/main" id="{595655EB-771F-4908-8724-577EA2AD3360}"/>
              </a:ext>
            </a:extLst>
          </p:cNvPr>
          <p:cNvSpPr/>
          <p:nvPr/>
        </p:nvSpPr>
        <p:spPr>
          <a:xfrm>
            <a:off x="1143000" y="1947184"/>
            <a:ext cx="1682496" cy="273438"/>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Flowchart: Connector 8">
            <a:extLst>
              <a:ext uri="{FF2B5EF4-FFF2-40B4-BE49-F238E27FC236}">
                <a16:creationId xmlns:a16="http://schemas.microsoft.com/office/drawing/2014/main" id="{1AF47F00-4D50-4CFD-8086-CC44E6AF54EA}"/>
              </a:ext>
            </a:extLst>
          </p:cNvPr>
          <p:cNvSpPr/>
          <p:nvPr/>
        </p:nvSpPr>
        <p:spPr>
          <a:xfrm>
            <a:off x="3130296" y="1847088"/>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th-TH" dirty="0"/>
          </a:p>
        </p:txBody>
      </p:sp>
      <p:sp>
        <p:nvSpPr>
          <p:cNvPr id="10" name="Flowchart: Connector 9">
            <a:extLst>
              <a:ext uri="{FF2B5EF4-FFF2-40B4-BE49-F238E27FC236}">
                <a16:creationId xmlns:a16="http://schemas.microsoft.com/office/drawing/2014/main" id="{F5A0F4D7-FEE6-4DE4-B33A-231DEEC5A9AE}"/>
              </a:ext>
            </a:extLst>
          </p:cNvPr>
          <p:cNvSpPr/>
          <p:nvPr/>
        </p:nvSpPr>
        <p:spPr>
          <a:xfrm>
            <a:off x="1577721" y="3299651"/>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th-TH" dirty="0"/>
          </a:p>
        </p:txBody>
      </p:sp>
      <p:sp>
        <p:nvSpPr>
          <p:cNvPr id="11" name="Rectangle: Rounded Corners 10">
            <a:extLst>
              <a:ext uri="{FF2B5EF4-FFF2-40B4-BE49-F238E27FC236}">
                <a16:creationId xmlns:a16="http://schemas.microsoft.com/office/drawing/2014/main" id="{112F9528-297C-4DD6-A916-615A450DD26F}"/>
              </a:ext>
            </a:extLst>
          </p:cNvPr>
          <p:cNvSpPr/>
          <p:nvPr/>
        </p:nvSpPr>
        <p:spPr>
          <a:xfrm>
            <a:off x="2714127" y="3733014"/>
            <a:ext cx="516754" cy="328446"/>
          </a:xfrm>
          <a:prstGeom prst="roundRect">
            <a:avLst>
              <a:gd name="adj" fmla="val 8204"/>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Flowchart: Connector 14">
            <a:extLst>
              <a:ext uri="{FF2B5EF4-FFF2-40B4-BE49-F238E27FC236}">
                <a16:creationId xmlns:a16="http://schemas.microsoft.com/office/drawing/2014/main" id="{278D5997-EF7D-458C-9B09-45B611150F3A}"/>
              </a:ext>
            </a:extLst>
          </p:cNvPr>
          <p:cNvSpPr/>
          <p:nvPr/>
        </p:nvSpPr>
        <p:spPr>
          <a:xfrm>
            <a:off x="3308408" y="3687926"/>
            <a:ext cx="356224" cy="3735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th-TH" dirty="0"/>
          </a:p>
        </p:txBody>
      </p:sp>
    </p:spTree>
    <p:extLst>
      <p:ext uri="{BB962C8B-B14F-4D97-AF65-F5344CB8AC3E}">
        <p14:creationId xmlns:p14="http://schemas.microsoft.com/office/powerpoint/2010/main" val="37243894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5454</TotalTime>
  <Words>6385</Words>
  <Application>Microsoft Office PowerPoint</Application>
  <PresentationFormat>Widescreen</PresentationFormat>
  <Paragraphs>879</Paragraphs>
  <Slides>80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Arial</vt:lpstr>
      <vt:lpstr>Arial Black</vt:lpstr>
      <vt:lpstr>Calibri</vt:lpstr>
      <vt:lpstr>Consolas</vt:lpstr>
      <vt:lpstr>Menlo</vt:lpstr>
      <vt:lpstr>Segoe UI</vt:lpstr>
      <vt:lpstr>Segoe UI Light</vt:lpstr>
      <vt:lpstr>Tahoma</vt:lpstr>
      <vt:lpstr>TH Sarabun New</vt:lpstr>
      <vt:lpstr>Wingdings</vt:lpstr>
      <vt:lpstr>Wingdings 2</vt:lpstr>
      <vt:lpstr>Office Theme</vt:lpstr>
      <vt:lpstr>How to Develop first Laravel WISS – Web Interactive Self-Service  Aisin Asia Pacific</vt:lpstr>
      <vt:lpstr>CRUD SERVER</vt:lpstr>
      <vt:lpstr>https://www.nelisys.com/tutorials/laravel-7-create-model-and-migration-file</vt:lpstr>
      <vt:lpstr>https://auth0.com/blog/build-a-laravel-6-app-with-authentication/</vt:lpstr>
      <vt:lpstr>UI Design</vt:lpstr>
      <vt:lpstr>UI Design for Fix Program Page</vt:lpstr>
      <vt:lpstr>Manual to develop web report</vt:lpstr>
      <vt:lpstr>Folder Structure</vt:lpstr>
      <vt:lpstr>How to test Json on postman</vt:lpstr>
      <vt:lpstr>Step to dev for Store Procedure</vt:lpstr>
      <vt:lpstr>How to dev api for Basic Report?</vt:lpstr>
      <vt:lpstr>How to install Microsoft SQL Driver PHP </vt:lpstr>
      <vt:lpstr>Basic step to code php front-end for web report</vt:lpstr>
      <vt:lpstr>Deploy Code on Web</vt:lpstr>
      <vt:lpstr>Git Command</vt:lpstr>
      <vt:lpstr>Github</vt:lpstr>
      <vt:lpstr>Git clone: 1st Download project and run</vt:lpstr>
      <vt:lpstr>Git: Pull and push code to cloud (Release code)</vt:lpstr>
      <vt:lpstr>Git: Deploy code to server</vt:lpstr>
      <vt:lpstr>1. How to clone git</vt:lpstr>
      <vt:lpstr>Git Hub : add Collaborators</vt:lpstr>
      <vt:lpstr>Git command</vt:lpstr>
      <vt:lpstr>Git command (ต่อ)</vt:lpstr>
      <vt:lpstr>Git command (ต่อ)</vt:lpstr>
      <vt:lpstr>Git command (ต่อ)</vt:lpstr>
      <vt:lpstr>Git command (ต่อ)</vt:lpstr>
      <vt:lpstr>Git command (ต่อ)</vt:lpstr>
      <vt:lpstr>Github Config</vt:lpstr>
      <vt:lpstr>Basic Laravel Development</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cp:lastModifiedBy>
  <cp:revision>61</cp:revision>
  <dcterms:created xsi:type="dcterms:W3CDTF">2021-09-21T17:49:01Z</dcterms:created>
  <dcterms:modified xsi:type="dcterms:W3CDTF">2022-03-06T10:53:53Z</dcterms:modified>
</cp:coreProperties>
</file>